
<file path=[Content_Types].xml><?xml version="1.0" encoding="utf-8"?>
<Types xmlns="http://schemas.openxmlformats.org/package/2006/content-types">
  <Default Extension="bin" ContentType="application/vnd.ms-office.activeX"/>
  <Default Extension="png" ContentType="image/png"/>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8" r:id="rId3"/>
    <p:sldId id="320" r:id="rId4"/>
    <p:sldId id="321" r:id="rId5"/>
    <p:sldId id="265" r:id="rId6"/>
    <p:sldId id="322" r:id="rId7"/>
    <p:sldId id="266" r:id="rId8"/>
    <p:sldId id="267" r:id="rId9"/>
    <p:sldId id="292" r:id="rId10"/>
    <p:sldId id="293" r:id="rId11"/>
    <p:sldId id="295" r:id="rId12"/>
    <p:sldId id="296" r:id="rId13"/>
    <p:sldId id="291" r:id="rId14"/>
    <p:sldId id="298" r:id="rId15"/>
    <p:sldId id="299" r:id="rId16"/>
    <p:sldId id="297" r:id="rId17"/>
    <p:sldId id="268" r:id="rId18"/>
    <p:sldId id="277" r:id="rId19"/>
    <p:sldId id="288" r:id="rId20"/>
    <p:sldId id="258" r:id="rId21"/>
    <p:sldId id="269" r:id="rId22"/>
    <p:sldId id="270" r:id="rId23"/>
    <p:sldId id="345" r:id="rId24"/>
    <p:sldId id="259" r:id="rId25"/>
    <p:sldId id="271" r:id="rId26"/>
    <p:sldId id="272" r:id="rId27"/>
    <p:sldId id="274" r:id="rId28"/>
    <p:sldId id="300" r:id="rId29"/>
    <p:sldId id="301" r:id="rId30"/>
    <p:sldId id="286" r:id="rId31"/>
    <p:sldId id="260" r:id="rId32"/>
    <p:sldId id="275" r:id="rId33"/>
    <p:sldId id="340" r:id="rId34"/>
    <p:sldId id="341" r:id="rId35"/>
    <p:sldId id="342" r:id="rId36"/>
    <p:sldId id="343" r:id="rId37"/>
    <p:sldId id="278" r:id="rId38"/>
    <p:sldId id="287" r:id="rId39"/>
    <p:sldId id="284" r:id="rId40"/>
    <p:sldId id="302" r:id="rId41"/>
    <p:sldId id="303" r:id="rId42"/>
    <p:sldId id="344" r:id="rId43"/>
    <p:sldId id="304" r:id="rId44"/>
    <p:sldId id="305" r:id="rId45"/>
    <p:sldId id="306" r:id="rId46"/>
    <p:sldId id="307" r:id="rId47"/>
    <p:sldId id="309" r:id="rId48"/>
    <p:sldId id="313" r:id="rId49"/>
    <p:sldId id="323" r:id="rId50"/>
    <p:sldId id="331" r:id="rId51"/>
    <p:sldId id="324" r:id="rId52"/>
    <p:sldId id="325" r:id="rId53"/>
    <p:sldId id="310" r:id="rId54"/>
    <p:sldId id="326" r:id="rId55"/>
    <p:sldId id="346" r:id="rId56"/>
    <p:sldId id="290" r:id="rId57"/>
    <p:sldId id="337" r:id="rId58"/>
    <p:sldId id="280" r:id="rId59"/>
    <p:sldId id="285" r:id="rId60"/>
    <p:sldId id="314" r:id="rId61"/>
    <p:sldId id="315" r:id="rId62"/>
    <p:sldId id="316" r:id="rId63"/>
    <p:sldId id="327" r:id="rId64"/>
    <p:sldId id="328" r:id="rId65"/>
    <p:sldId id="282" r:id="rId66"/>
    <p:sldId id="317" r:id="rId67"/>
    <p:sldId id="318" r:id="rId68"/>
    <p:sldId id="332" r:id="rId69"/>
    <p:sldId id="329" r:id="rId70"/>
    <p:sldId id="333" r:id="rId71"/>
    <p:sldId id="335" r:id="rId72"/>
    <p:sldId id="334" r:id="rId73"/>
    <p:sldId id="336" r:id="rId74"/>
    <p:sldId id="319" r:id="rId75"/>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5C0"/>
    <a:srgbClr val="909F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38" y="3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7547BC9D-749F-44D2-AC6A-335F3A667C5A}"/>
    <pc:docChg chg="custSel modSld">
      <pc:chgData name="Lines, Todd" userId="afaf7c3a-e8aa-4568-882a-02ad8f9e19b0" providerId="ADAL" clId="{7547BC9D-749F-44D2-AC6A-335F3A667C5A}" dt="2018-06-12T22:45:32.464" v="39" actId="1076"/>
      <pc:docMkLst>
        <pc:docMk/>
      </pc:docMkLst>
      <pc:sldChg chg="addSp delSp modSp">
        <pc:chgData name="Lines, Todd" userId="afaf7c3a-e8aa-4568-882a-02ad8f9e19b0" providerId="ADAL" clId="{7547BC9D-749F-44D2-AC6A-335F3A667C5A}" dt="2018-06-12T22:45:32.464" v="39" actId="1076"/>
        <pc:sldMkLst>
          <pc:docMk/>
          <pc:sldMk cId="0" sldId="288"/>
        </pc:sldMkLst>
        <pc:picChg chg="add mod">
          <ac:chgData name="Lines, Todd" userId="afaf7c3a-e8aa-4568-882a-02ad8f9e19b0" providerId="ADAL" clId="{7547BC9D-749F-44D2-AC6A-335F3A667C5A}" dt="2018-06-12T22:45:32.464" v="39" actId="1076"/>
          <ac:picMkLst>
            <pc:docMk/>
            <pc:sldMk cId="0" sldId="288"/>
            <ac:picMk id="5122" creationId="{7507A45E-549E-4A8B-BE1C-DEB6DB2DD3CC}"/>
          </ac:picMkLst>
        </pc:picChg>
        <pc:picChg chg="del">
          <ac:chgData name="Lines, Todd" userId="afaf7c3a-e8aa-4568-882a-02ad8f9e19b0" providerId="ADAL" clId="{7547BC9D-749F-44D2-AC6A-335F3A667C5A}" dt="2018-06-12T22:45:26.867" v="36" actId="478"/>
          <ac:picMkLst>
            <pc:docMk/>
            <pc:sldMk cId="0" sldId="288"/>
            <ac:picMk id="32773" creationId="{00000000-0000-0000-0000-000000000000}"/>
          </ac:picMkLst>
        </pc:picChg>
        <pc:picChg chg="del">
          <ac:chgData name="Lines, Todd" userId="afaf7c3a-e8aa-4568-882a-02ad8f9e19b0" providerId="ADAL" clId="{7547BC9D-749F-44D2-AC6A-335F3A667C5A}" dt="2018-06-12T22:45:28.152" v="37" actId="478"/>
          <ac:picMkLst>
            <pc:docMk/>
            <pc:sldMk cId="0" sldId="288"/>
            <ac:picMk id="32774" creationId="{00000000-0000-0000-0000-000000000000}"/>
          </ac:picMkLst>
        </pc:picChg>
      </pc:sldChg>
      <pc:sldChg chg="addSp delSp modSp">
        <pc:chgData name="Lines, Todd" userId="afaf7c3a-e8aa-4568-882a-02ad8f9e19b0" providerId="ADAL" clId="{7547BC9D-749F-44D2-AC6A-335F3A667C5A}" dt="2018-06-12T22:39:26.346" v="35" actId="167"/>
        <pc:sldMkLst>
          <pc:docMk/>
          <pc:sldMk cId="0" sldId="291"/>
        </pc:sldMkLst>
        <pc:spChg chg="del">
          <ac:chgData name="Lines, Todd" userId="afaf7c3a-e8aa-4568-882a-02ad8f9e19b0" providerId="ADAL" clId="{7547BC9D-749F-44D2-AC6A-335F3A667C5A}" dt="2018-06-12T22:31:56.695" v="13" actId="478"/>
          <ac:spMkLst>
            <pc:docMk/>
            <pc:sldMk cId="0" sldId="291"/>
            <ac:spMk id="4" creationId="{00000000-0000-0000-0000-000000000000}"/>
          </ac:spMkLst>
        </pc:spChg>
        <pc:spChg chg="add del mod ord">
          <ac:chgData name="Lines, Todd" userId="afaf7c3a-e8aa-4568-882a-02ad8f9e19b0" providerId="ADAL" clId="{7547BC9D-749F-44D2-AC6A-335F3A667C5A}" dt="2018-06-12T22:38:21.293" v="28" actId="478"/>
          <ac:spMkLst>
            <pc:docMk/>
            <pc:sldMk cId="0" sldId="291"/>
            <ac:spMk id="5" creationId="{F8B0A0C6-EDA1-42CF-BD6C-DFB0B2FDE9FE}"/>
          </ac:spMkLst>
        </pc:spChg>
        <pc:spChg chg="add del mod">
          <ac:chgData name="Lines, Todd" userId="afaf7c3a-e8aa-4568-882a-02ad8f9e19b0" providerId="ADAL" clId="{7547BC9D-749F-44D2-AC6A-335F3A667C5A}" dt="2018-06-12T22:39:07.162" v="32"/>
          <ac:spMkLst>
            <pc:docMk/>
            <pc:sldMk cId="0" sldId="291"/>
            <ac:spMk id="7" creationId="{8327514D-64C0-48AF-B1FE-4FF9845A27E8}"/>
          </ac:spMkLst>
        </pc:spChg>
        <pc:spChg chg="add mod ord">
          <ac:chgData name="Lines, Todd" userId="afaf7c3a-e8aa-4568-882a-02ad8f9e19b0" providerId="ADAL" clId="{7547BC9D-749F-44D2-AC6A-335F3A667C5A}" dt="2018-06-12T22:39:26.346" v="35" actId="167"/>
          <ac:spMkLst>
            <pc:docMk/>
            <pc:sldMk cId="0" sldId="291"/>
            <ac:spMk id="11" creationId="{D293A36A-A78D-44A1-902D-F637CC83AD20}"/>
          </ac:spMkLst>
        </pc:spChg>
        <pc:spChg chg="del">
          <ac:chgData name="Lines, Todd" userId="afaf7c3a-e8aa-4568-882a-02ad8f9e19b0" providerId="ADAL" clId="{7547BC9D-749F-44D2-AC6A-335F3A667C5A}" dt="2018-06-12T22:30:29.901" v="0"/>
          <ac:spMkLst>
            <pc:docMk/>
            <pc:sldMk cId="0" sldId="291"/>
            <ac:spMk id="26627" creationId="{00000000-0000-0000-0000-000000000000}"/>
          </ac:spMkLst>
        </pc:spChg>
        <pc:graphicFrameChg chg="add del mod">
          <ac:chgData name="Lines, Todd" userId="afaf7c3a-e8aa-4568-882a-02ad8f9e19b0" providerId="ADAL" clId="{7547BC9D-749F-44D2-AC6A-335F3A667C5A}" dt="2018-06-12T22:38:27.754" v="31" actId="478"/>
          <ac:graphicFrameMkLst>
            <pc:docMk/>
            <pc:sldMk cId="0" sldId="291"/>
            <ac:graphicFrameMk id="8" creationId="{87090276-8CFF-4E7A-B408-43F6E18B4157}"/>
          </ac:graphicFrameMkLst>
        </pc:graphicFrameChg>
        <pc:picChg chg="add del mod modCrop">
          <ac:chgData name="Lines, Todd" userId="afaf7c3a-e8aa-4568-882a-02ad8f9e19b0" providerId="ADAL" clId="{7547BC9D-749F-44D2-AC6A-335F3A667C5A}" dt="2018-06-12T22:38:17.347" v="27" actId="478"/>
          <ac:picMkLst>
            <pc:docMk/>
            <pc:sldMk cId="0" sldId="291"/>
            <ac:picMk id="3" creationId="{C147B6E2-1710-4FBA-8666-2CBDE6770217}"/>
          </ac:picMkLst>
        </pc:picChg>
        <pc:picChg chg="add mod">
          <ac:chgData name="Lines, Todd" userId="afaf7c3a-e8aa-4568-882a-02ad8f9e19b0" providerId="ADAL" clId="{7547BC9D-749F-44D2-AC6A-335F3A667C5A}" dt="2018-06-12T22:39:07.162" v="32"/>
          <ac:picMkLst>
            <pc:docMk/>
            <pc:sldMk cId="0" sldId="291"/>
            <ac:picMk id="10" creationId="{12AD7D80-FF4F-4E95-857A-A24109007F6B}"/>
          </ac:picMkLst>
        </pc:picChg>
        <pc:picChg chg="del">
          <ac:chgData name="Lines, Todd" userId="afaf7c3a-e8aa-4568-882a-02ad8f9e19b0" providerId="ADAL" clId="{7547BC9D-749F-44D2-AC6A-335F3A667C5A}" dt="2018-06-12T22:30:32.548" v="1" actId="478"/>
          <ac:picMkLst>
            <pc:docMk/>
            <pc:sldMk cId="0" sldId="291"/>
            <ac:picMk id="26628"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C63D6A8-81D1-4054-AB66-C89621A64524}" type="datetimeFigureOut">
              <a:rPr lang="en-US"/>
              <a:pPr>
                <a:defRPr/>
              </a:pPr>
              <a:t>6/12/2018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C40E81-A305-42E1-A410-A2A29124FAE3}"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015EDF6-93D1-41A6-893B-BDDD732CDEAC}" type="datetimeFigureOut">
              <a:rPr lang="en-US"/>
              <a:pPr>
                <a:defRPr/>
              </a:pPr>
              <a:t>6/12/2018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3B9ADA-679A-4F8B-BF1A-9FF088DCD8A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797CF1B-6010-41E2-B665-99E953BB942E}" type="datetimeFigureOut">
              <a:rPr lang="en-US"/>
              <a:pPr>
                <a:defRPr/>
              </a:pPr>
              <a:t>6/12/2018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205D1A0-E561-4E83-ADF6-91FA237B8717}"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86347D8-F3A8-4827-A224-A77D28A78088}" type="datetimeFigureOut">
              <a:rPr lang="en-US"/>
              <a:pPr>
                <a:defRPr/>
              </a:pPr>
              <a:t>6/12/2018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14A8372-F3A7-4C57-9D39-DCF54C992EB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DD9CD9E2-D84E-4DA3-A487-FF89788E2C54}" type="datetimeFigureOut">
              <a:rPr lang="en-US"/>
              <a:pPr>
                <a:defRPr/>
              </a:pPr>
              <a:t>6/12/2018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9394E0-C00E-4826-9C23-BBF9F6AB1DA9}"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C162C5E-2D04-4D8E-96DC-0B87D194D621}" type="datetimeFigureOut">
              <a:rPr lang="en-US"/>
              <a:pPr>
                <a:defRPr/>
              </a:pPr>
              <a:t>6/12/2018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7BBF52A-E93D-40C0-BA4D-DB3C24A20E38}"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BF2743F-F9C0-4932-96B4-BA95A598FB93}" type="datetimeFigureOut">
              <a:rPr lang="en-US"/>
              <a:pPr>
                <a:defRPr/>
              </a:pPr>
              <a:t>6/12/2018</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338DEB8-B5A9-4E4E-8598-593964E3F78D}"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1BDD2412-9906-4582-8921-FAE406346EBC}" type="datetimeFigureOut">
              <a:rPr lang="en-US"/>
              <a:pPr>
                <a:defRPr/>
              </a:pPr>
              <a:t>6/12/2018</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28D5345-85C4-476D-8E72-95F570B4607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8185FAF-1D20-4F48-A72E-66B10806B03C}" type="datetimeFigureOut">
              <a:rPr lang="en-US"/>
              <a:pPr>
                <a:defRPr/>
              </a:pPr>
              <a:t>6/12/2018</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1BDE5A4-7F3E-4897-9302-ADE37D776BBD}"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BF51CE2-6857-48F0-B2DC-ADAC03B528E4}" type="datetimeFigureOut">
              <a:rPr lang="en-US"/>
              <a:pPr>
                <a:defRPr/>
              </a:pPr>
              <a:t>6/12/2018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86DFE8E-F09D-4A36-8C81-972D85CDA95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9D8F9B1-E05F-4C06-9722-1493B303520D}" type="datetimeFigureOut">
              <a:rPr lang="en-US"/>
              <a:pPr>
                <a:defRPr/>
              </a:pPr>
              <a:t>6/12/2018</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0538AB-628F-4DA5-821D-D56C420A845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b="0" smtClean="0">
                <a:solidFill>
                  <a:schemeClr val="tx1">
                    <a:tint val="75000"/>
                  </a:schemeClr>
                </a:solidFill>
                <a:latin typeface="+mn-lt"/>
                <a:cs typeface="+mn-cs"/>
              </a:defRPr>
            </a:lvl1pPr>
          </a:lstStyle>
          <a:p>
            <a:pPr>
              <a:defRPr/>
            </a:pPr>
            <a:fld id="{AC7C5FEC-690B-4CC3-B935-97837E3A31FC}" type="datetimeFigureOut">
              <a:rPr lang="en-US"/>
              <a:pPr>
                <a:defRPr/>
              </a:pPr>
              <a:t>6/12/2018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b="0" dirty="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b="0" smtClean="0">
                <a:solidFill>
                  <a:schemeClr val="tx1">
                    <a:tint val="75000"/>
                  </a:schemeClr>
                </a:solidFill>
                <a:latin typeface="+mn-lt"/>
                <a:cs typeface="+mn-cs"/>
              </a:defRPr>
            </a:lvl1pPr>
          </a:lstStyle>
          <a:p>
            <a:pPr>
              <a:defRPr/>
            </a:pPr>
            <a:fld id="{0C2C4C74-F698-48D9-BBF8-649A832B083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File:Edward_lorenz.jpg" TargetMode="External"/><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6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US"/>
              <a:t>Physics of Leadership </a:t>
            </a:r>
          </a:p>
        </p:txBody>
      </p:sp>
      <p:sp>
        <p:nvSpPr>
          <p:cNvPr id="3" name="Subtitle 2"/>
          <p:cNvSpPr>
            <a:spLocks noGrp="1"/>
          </p:cNvSpPr>
          <p:nvPr>
            <p:ph type="subTitle" idx="1"/>
          </p:nvPr>
        </p:nvSpPr>
        <p:spPr/>
        <p:txBody>
          <a:bodyPr rtlCol="0">
            <a:normAutofit/>
          </a:bodyPr>
          <a:lstStyle/>
          <a:p>
            <a:pPr fontAlgn="auto">
              <a:spcAft>
                <a:spcPts val="0"/>
              </a:spcAft>
              <a:buFont typeface="Arial" panose="020B0604020202020204" pitchFamily="34" charset="0"/>
              <a:buNone/>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descr="File:Neusun1 superk.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0"/>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22531" name="Title 1"/>
          <p:cNvSpPr>
            <a:spLocks noGrp="1"/>
          </p:cNvSpPr>
          <p:nvPr>
            <p:ph type="title"/>
          </p:nvPr>
        </p:nvSpPr>
        <p:spPr/>
        <p:txBody>
          <a:bodyPr/>
          <a:lstStyle/>
          <a:p>
            <a:r>
              <a:rPr lang="en-US"/>
              <a:t>What is mass?</a:t>
            </a:r>
          </a:p>
        </p:txBody>
      </p:sp>
      <p:sp>
        <p:nvSpPr>
          <p:cNvPr id="3" name="Content Placeholder 2"/>
          <p:cNvSpPr>
            <a:spLocks noGrp="1"/>
          </p:cNvSpPr>
          <p:nvPr>
            <p:ph idx="1"/>
          </p:nvPr>
        </p:nvSpPr>
        <p:spPr>
          <a:xfrm>
            <a:off x="457200" y="1524000"/>
            <a:ext cx="8229600" cy="4602163"/>
          </a:xfrm>
        </p:spPr>
        <p:txBody>
          <a:bodyPr>
            <a:normAutofit/>
          </a:bodyPr>
          <a:lstStyle/>
          <a:p>
            <a:r>
              <a:rPr lang="en-US" sz="4400" dirty="0"/>
              <a:t>Why does it take effort to make a mass accelerate?</a:t>
            </a:r>
          </a:p>
          <a:p>
            <a:endParaRPr lang="en-US" sz="4400" dirty="0"/>
          </a:p>
          <a:p>
            <a:r>
              <a:rPr lang="en-US" sz="4400" dirty="0"/>
              <a:t>There may be something in space that we didn’t expect:  A Higgs field</a:t>
            </a:r>
          </a:p>
          <a:p>
            <a:endParaRPr lang="en-US" sz="4400" dirty="0"/>
          </a:p>
          <a:p>
            <a:pPr>
              <a:buFont typeface="Arial" charset="0"/>
              <a:buNone/>
            </a:pPr>
            <a:endParaRPr lang="en-US" sz="4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2" descr="File:Neusun1 superk.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0"/>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24579" name="Title 1"/>
          <p:cNvSpPr>
            <a:spLocks noGrp="1"/>
          </p:cNvSpPr>
          <p:nvPr>
            <p:ph type="title"/>
          </p:nvPr>
        </p:nvSpPr>
        <p:spPr/>
        <p:txBody>
          <a:bodyPr/>
          <a:lstStyle/>
          <a:p>
            <a:r>
              <a:rPr lang="en-US" dirty="0"/>
              <a:t>What is mass?</a:t>
            </a:r>
          </a:p>
        </p:txBody>
      </p:sp>
      <p:sp>
        <p:nvSpPr>
          <p:cNvPr id="3" name="Content Placeholder 2"/>
          <p:cNvSpPr>
            <a:spLocks noGrp="1"/>
          </p:cNvSpPr>
          <p:nvPr>
            <p:ph idx="1"/>
          </p:nvPr>
        </p:nvSpPr>
        <p:spPr>
          <a:xfrm>
            <a:off x="457200" y="1524000"/>
            <a:ext cx="8229600" cy="4602163"/>
          </a:xfrm>
        </p:spPr>
        <p:txBody>
          <a:bodyPr rtlCol="0">
            <a:normAutofit fontScale="47500" lnSpcReduction="20000"/>
          </a:bodyPr>
          <a:lstStyle/>
          <a:p>
            <a:pPr marL="0" indent="0" fontAlgn="auto">
              <a:spcAft>
                <a:spcPts val="0"/>
              </a:spcAft>
              <a:buNone/>
              <a:defRPr/>
            </a:pPr>
            <a:r>
              <a:rPr lang="en-US" sz="7300" dirty="0"/>
              <a:t>Perhaps there is an energy field in space</a:t>
            </a:r>
            <a:r>
              <a:rPr lang="en-US" sz="9800" dirty="0"/>
              <a:t>: </a:t>
            </a:r>
          </a:p>
          <a:p>
            <a:pPr marL="400050" lvl="1" indent="0" fontAlgn="auto">
              <a:spcAft>
                <a:spcPts val="0"/>
              </a:spcAft>
              <a:buNone/>
              <a:defRPr/>
            </a:pPr>
            <a:r>
              <a:rPr lang="en-US" sz="5500" dirty="0"/>
              <a:t>Brian Greene “</a:t>
            </a:r>
            <a:r>
              <a:rPr lang="en-US" sz="5500" i="1" dirty="0"/>
              <a:t>Mass is the resistance an object offers to having its speed changed. You take a baseball. When you throw it, your arm feels resistance. A </a:t>
            </a:r>
            <a:r>
              <a:rPr lang="en-US" sz="5500" i="1" dirty="0" err="1"/>
              <a:t>shotput</a:t>
            </a:r>
            <a:r>
              <a:rPr lang="en-US" sz="5500" i="1" dirty="0"/>
              <a:t>, you feel that resistance. The same way for particles. Where does the resistance come from? And the theory was put forward that perhaps space was filled with an invisible "stuff," an invisible molasses-like "stuff," and when the particles try to move through the molasses, they feel a resistance, a stickiness. It's that stickiness which is where their mass comes from.... That creates the mass....</a:t>
            </a:r>
            <a:endParaRPr lang="en-US" sz="5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File:Neusun1 superk.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0"/>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b="0"/>
          </a:p>
        </p:txBody>
      </p:sp>
      <p:sp>
        <p:nvSpPr>
          <p:cNvPr id="25603" name="Title 1"/>
          <p:cNvSpPr>
            <a:spLocks noGrp="1"/>
          </p:cNvSpPr>
          <p:nvPr>
            <p:ph type="title"/>
          </p:nvPr>
        </p:nvSpPr>
        <p:spPr/>
        <p:txBody>
          <a:bodyPr/>
          <a:lstStyle/>
          <a:p>
            <a:r>
              <a:rPr lang="en-US" sz="6600"/>
              <a:t>How do you know?</a:t>
            </a:r>
          </a:p>
        </p:txBody>
      </p:sp>
      <p:sp>
        <p:nvSpPr>
          <p:cNvPr id="25604" name="Content Placeholder 2"/>
          <p:cNvSpPr>
            <a:spLocks noGrp="1"/>
          </p:cNvSpPr>
          <p:nvPr>
            <p:ph idx="1"/>
          </p:nvPr>
        </p:nvSpPr>
        <p:spPr/>
        <p:txBody>
          <a:bodyPr/>
          <a:lstStyle/>
          <a:p>
            <a:r>
              <a:rPr lang="en-US" sz="5400"/>
              <a:t>You must find a testable action that directly relates to the field</a:t>
            </a:r>
          </a:p>
          <a:p>
            <a:pPr lvl="1"/>
            <a:r>
              <a:rPr lang="en-US" sz="4800"/>
              <a:t>In physics this means an equation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293A36A-A78D-44A1-902D-F637CC83AD20}"/>
              </a:ext>
            </a:extLst>
          </p:cNvPr>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Title 1"/>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12AD7D80-FF4F-4E95-857A-A24109007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251" y="1600200"/>
            <a:ext cx="4765498" cy="452596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b="0"/>
          </a:p>
        </p:txBody>
      </p:sp>
      <p:sp>
        <p:nvSpPr>
          <p:cNvPr id="27650" name="Title 1"/>
          <p:cNvSpPr>
            <a:spLocks noGrp="1"/>
          </p:cNvSpPr>
          <p:nvPr>
            <p:ph type="title"/>
          </p:nvPr>
        </p:nvSpPr>
        <p:spPr/>
        <p:txBody>
          <a:bodyPr/>
          <a:lstStyle/>
          <a:p>
            <a:endParaRPr lang="en-US"/>
          </a:p>
        </p:txBody>
      </p:sp>
      <p:sp>
        <p:nvSpPr>
          <p:cNvPr id="27651" name="Content Placeholder 2"/>
          <p:cNvSpPr>
            <a:spLocks noGrp="1"/>
          </p:cNvSpPr>
          <p:nvPr>
            <p:ph idx="1"/>
          </p:nvPr>
        </p:nvSpPr>
        <p:spPr/>
        <p:txBody>
          <a:bodyPr/>
          <a:lstStyle/>
          <a:p>
            <a:endParaRPr lang="en-US"/>
          </a:p>
        </p:txBody>
      </p:sp>
      <p:sp>
        <p:nvSpPr>
          <p:cNvPr id="27652" name="TextBox 3"/>
          <p:cNvSpPr txBox="1">
            <a:spLocks noChangeArrowheads="1"/>
          </p:cNvSpPr>
          <p:nvPr/>
        </p:nvSpPr>
        <p:spPr bwMode="auto">
          <a:xfrm>
            <a:off x="1143000" y="1676400"/>
            <a:ext cx="7315200" cy="3154363"/>
          </a:xfrm>
          <a:prstGeom prst="rect">
            <a:avLst/>
          </a:prstGeom>
          <a:noFill/>
          <a:ln w="9525">
            <a:noFill/>
            <a:miter lim="800000"/>
            <a:headEnd/>
            <a:tailEnd/>
          </a:ln>
        </p:spPr>
        <p:txBody>
          <a:bodyPr>
            <a:spAutoFit/>
          </a:bodyPr>
          <a:lstStyle/>
          <a:p>
            <a:r>
              <a:rPr lang="en-US" sz="19900" b="0" i="1">
                <a:solidFill>
                  <a:schemeClr val="bg1"/>
                </a:solidFill>
                <a:latin typeface="Calibri" pitchFamily="34" charset="0"/>
              </a:rPr>
              <a:t>E=mc</a:t>
            </a:r>
            <a:r>
              <a:rPr lang="en-US" sz="19900" b="0" i="1" baseline="30000">
                <a:solidFill>
                  <a:schemeClr val="bg1"/>
                </a:solidFill>
                <a:latin typeface="Calibri" pitchFamily="34" charset="0"/>
              </a:rPr>
              <a:t>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28674" name="Title 1"/>
          <p:cNvSpPr>
            <a:spLocks noGrp="1"/>
          </p:cNvSpPr>
          <p:nvPr>
            <p:ph type="title"/>
          </p:nvPr>
        </p:nvSpPr>
        <p:spPr/>
        <p:txBody>
          <a:bodyPr/>
          <a:lstStyle/>
          <a:p>
            <a:endParaRPr lang="en-US"/>
          </a:p>
        </p:txBody>
      </p:sp>
      <p:sp>
        <p:nvSpPr>
          <p:cNvPr id="28675" name="Content Placeholder 2"/>
          <p:cNvSpPr>
            <a:spLocks noGrp="1"/>
          </p:cNvSpPr>
          <p:nvPr>
            <p:ph idx="1"/>
          </p:nvPr>
        </p:nvSpPr>
        <p:spPr/>
        <p:txBody>
          <a:bodyPr/>
          <a:lstStyle/>
          <a:p>
            <a:endParaRPr lang="en-US"/>
          </a:p>
        </p:txBody>
      </p:sp>
      <p:pic>
        <p:nvPicPr>
          <p:cNvPr id="28676" name="Picture 2" descr="https://encrypted-tbn1.gstatic.com/images?q=tbn:ANd9GcRvQr1Ck6Hby-bqOcOd4sseaGz37tOizPacgET5D7gz5MUahw7m"/>
          <p:cNvPicPr>
            <a:picLocks noChangeAspect="1" noChangeArrowheads="1"/>
          </p:cNvPicPr>
          <p:nvPr/>
        </p:nvPicPr>
        <p:blipFill>
          <a:blip r:embed="rId2"/>
          <a:srcRect/>
          <a:stretch>
            <a:fillRect/>
          </a:stretch>
        </p:blipFill>
        <p:spPr bwMode="auto">
          <a:xfrm>
            <a:off x="685800" y="0"/>
            <a:ext cx="7315200" cy="69357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endParaRPr lang="en-US"/>
          </a:p>
        </p:txBody>
      </p:sp>
      <p:sp>
        <p:nvSpPr>
          <p:cNvPr id="29698" name="Content Placeholder 2"/>
          <p:cNvSpPr>
            <a:spLocks noGrp="1"/>
          </p:cNvSpPr>
          <p:nvPr>
            <p:ph idx="1"/>
          </p:nvPr>
        </p:nvSpPr>
        <p:spPr/>
        <p:txBody>
          <a:bodyPr/>
          <a:lstStyle/>
          <a:p>
            <a:endParaRPr lang="en-US"/>
          </a:p>
        </p:txBody>
      </p:sp>
      <p:pic>
        <p:nvPicPr>
          <p:cNvPr id="29699" name="Picture 2" descr="http://upload.wikimedia.org/wikipedia/commons/1/1c/CMS_Higgs-event.jpg"/>
          <p:cNvPicPr>
            <a:picLocks noChangeAspect="1" noChangeArrowheads="1"/>
          </p:cNvPicPr>
          <p:nvPr/>
        </p:nvPicPr>
        <p:blipFill>
          <a:blip r:embed="rId2"/>
          <a:srcRect t="12605" b="6058"/>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endParaRPr lang="en-US"/>
          </a:p>
        </p:txBody>
      </p:sp>
      <p:sp>
        <p:nvSpPr>
          <p:cNvPr id="30722" name="Content Placeholder 2"/>
          <p:cNvSpPr>
            <a:spLocks noGrp="1"/>
          </p:cNvSpPr>
          <p:nvPr>
            <p:ph idx="1"/>
          </p:nvPr>
        </p:nvSpPr>
        <p:spPr/>
        <p:txBody>
          <a:bodyPr/>
          <a:lstStyle/>
          <a:p>
            <a:endParaRPr lang="en-US"/>
          </a:p>
        </p:txBody>
      </p:sp>
      <p:pic>
        <p:nvPicPr>
          <p:cNvPr id="30723" name="Picture 6" descr="File:Black computer keyboard.jpg"/>
          <p:cNvPicPr>
            <a:picLocks noChangeAspect="1" noChangeArrowheads="1"/>
          </p:cNvPicPr>
          <p:nvPr/>
        </p:nvPicPr>
        <p:blipFill>
          <a:blip r:embed="rId2"/>
          <a:srcRect/>
          <a:stretch>
            <a:fillRect/>
          </a:stretch>
        </p:blipFill>
        <p:spPr bwMode="auto">
          <a:xfrm>
            <a:off x="4557713" y="0"/>
            <a:ext cx="4586287" cy="6883400"/>
          </a:xfrm>
          <a:prstGeom prst="rect">
            <a:avLst/>
          </a:prstGeom>
          <a:noFill/>
          <a:ln w="9525">
            <a:noFill/>
            <a:miter lim="800000"/>
            <a:headEnd/>
            <a:tailEnd/>
          </a:ln>
        </p:spPr>
      </p:pic>
      <p:pic>
        <p:nvPicPr>
          <p:cNvPr id="30724" name="Picture 2" descr="http://upload.wikimedia.org/wikipedia/commons/thumb/0/0f/IPhone_5S_bottom.png/1280px-IPhone_5S_bottom.png"/>
          <p:cNvPicPr>
            <a:picLocks noChangeAspect="1" noChangeArrowheads="1"/>
          </p:cNvPicPr>
          <p:nvPr/>
        </p:nvPicPr>
        <p:blipFill>
          <a:blip r:embed="rId3"/>
          <a:srcRect/>
          <a:stretch>
            <a:fillRect/>
          </a:stretch>
        </p:blipFill>
        <p:spPr bwMode="auto">
          <a:xfrm>
            <a:off x="0" y="4249738"/>
            <a:ext cx="6518275" cy="2633662"/>
          </a:xfrm>
          <a:prstGeom prst="rect">
            <a:avLst/>
          </a:prstGeom>
          <a:noFill/>
          <a:ln w="9525">
            <a:noFill/>
            <a:miter lim="800000"/>
            <a:headEnd/>
            <a:tailEnd/>
          </a:ln>
        </p:spPr>
      </p:pic>
      <p:pic>
        <p:nvPicPr>
          <p:cNvPr id="30725" name="Picture 8" descr="File:Microwave.750pix.jpg"/>
          <p:cNvPicPr>
            <a:picLocks noChangeAspect="1" noChangeArrowheads="1"/>
          </p:cNvPicPr>
          <p:nvPr/>
        </p:nvPicPr>
        <p:blipFill>
          <a:blip r:embed="rId4"/>
          <a:srcRect l="12064" t="14526" b="6216"/>
          <a:stretch>
            <a:fillRect/>
          </a:stretch>
        </p:blipFill>
        <p:spPr bwMode="auto">
          <a:xfrm>
            <a:off x="0" y="0"/>
            <a:ext cx="6418263" cy="4249738"/>
          </a:xfrm>
          <a:prstGeom prst="rect">
            <a:avLst/>
          </a:prstGeom>
          <a:noFill/>
          <a:ln w="9525">
            <a:noFill/>
            <a:miter lim="800000"/>
            <a:headEnd/>
            <a:tailEnd/>
          </a:ln>
        </p:spPr>
      </p:pic>
      <p:pic>
        <p:nvPicPr>
          <p:cNvPr id="30726" name="Picture 9"/>
          <p:cNvPicPr>
            <a:picLocks noChangeAspect="1" noChangeArrowheads="1"/>
          </p:cNvPicPr>
          <p:nvPr/>
        </p:nvPicPr>
        <p:blipFill>
          <a:blip r:embed="rId5"/>
          <a:srcRect/>
          <a:stretch>
            <a:fillRect/>
          </a:stretch>
        </p:blipFill>
        <p:spPr bwMode="auto">
          <a:xfrm>
            <a:off x="4038600" y="312738"/>
            <a:ext cx="4071938" cy="2722562"/>
          </a:xfrm>
          <a:prstGeom prst="rect">
            <a:avLst/>
          </a:prstGeom>
          <a:noFill/>
          <a:ln w="9525">
            <a:noFill/>
            <a:miter lim="800000"/>
            <a:headEnd/>
            <a:tailEnd/>
          </a:ln>
        </p:spPr>
      </p:pic>
      <p:pic>
        <p:nvPicPr>
          <p:cNvPr id="30727" name="Picture 11" descr="The Global Positioning System (GPS) is a constellation of orbiting satellites that provides navigation data to military and civilian users all over the world. The system is operated and controlled by members of the 50th Space Wing located at Schriever AFB, Colo. (courtesy image/Lockheed-Martin)"/>
          <p:cNvPicPr>
            <a:picLocks noChangeAspect="1" noChangeArrowheads="1"/>
          </p:cNvPicPr>
          <p:nvPr/>
        </p:nvPicPr>
        <p:blipFill>
          <a:blip r:embed="rId6"/>
          <a:srcRect/>
          <a:stretch>
            <a:fillRect/>
          </a:stretch>
        </p:blipFill>
        <p:spPr bwMode="auto">
          <a:xfrm>
            <a:off x="4151313" y="3810000"/>
            <a:ext cx="2667000" cy="2667000"/>
          </a:xfrm>
          <a:prstGeom prst="rect">
            <a:avLst/>
          </a:prstGeom>
          <a:noFill/>
          <a:ln w="9525">
            <a:noFill/>
            <a:miter lim="800000"/>
            <a:headEnd/>
            <a:tailEnd/>
          </a:ln>
        </p:spPr>
      </p:pic>
      <p:pic>
        <p:nvPicPr>
          <p:cNvPr id="30728" name="Picture 2"/>
          <p:cNvPicPr>
            <a:picLocks noChangeAspect="1" noChangeArrowheads="1"/>
          </p:cNvPicPr>
          <p:nvPr/>
        </p:nvPicPr>
        <p:blipFill>
          <a:blip r:embed="rId7"/>
          <a:srcRect/>
          <a:stretch>
            <a:fillRect/>
          </a:stretch>
        </p:blipFill>
        <p:spPr bwMode="auto">
          <a:xfrm>
            <a:off x="0" y="-11113"/>
            <a:ext cx="9144000" cy="688022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3"/>
          <p:cNvSpPr>
            <a:spLocks noGrp="1"/>
          </p:cNvSpPr>
          <p:nvPr>
            <p:ph type="ctrTitle"/>
          </p:nvPr>
        </p:nvSpPr>
        <p:spPr>
          <a:xfrm>
            <a:off x="685800" y="762000"/>
            <a:ext cx="7772400" cy="1470025"/>
          </a:xfrm>
        </p:spPr>
        <p:txBody>
          <a:bodyPr/>
          <a:lstStyle/>
          <a:p>
            <a:r>
              <a:rPr lang="en-US"/>
              <a:t>What made physics, physics? </a:t>
            </a:r>
          </a:p>
        </p:txBody>
      </p:sp>
      <p:sp>
        <p:nvSpPr>
          <p:cNvPr id="5" name="Subtitle 4"/>
          <p:cNvSpPr>
            <a:spLocks noGrp="1"/>
          </p:cNvSpPr>
          <p:nvPr>
            <p:ph type="subTitle" idx="1"/>
          </p:nvPr>
        </p:nvSpPr>
        <p:spPr>
          <a:xfrm>
            <a:off x="304800" y="2209800"/>
            <a:ext cx="8610600" cy="4648200"/>
          </a:xfrm>
        </p:spPr>
        <p:txBody>
          <a:bodyPr rtlCol="0">
            <a:noAutofit/>
          </a:bodyPr>
          <a:lstStyle/>
          <a:p>
            <a:pPr fontAlgn="auto">
              <a:spcAft>
                <a:spcPts val="0"/>
              </a:spcAft>
              <a:buFont typeface="Arial" panose="020B0604020202020204" pitchFamily="34" charset="0"/>
              <a:buNone/>
              <a:defRPr/>
            </a:pPr>
            <a:r>
              <a:rPr lang="en-US" sz="6600" dirty="0"/>
              <a:t>The big Idea: </a:t>
            </a:r>
          </a:p>
          <a:p>
            <a:pPr fontAlgn="auto">
              <a:spcAft>
                <a:spcPts val="0"/>
              </a:spcAft>
              <a:buFont typeface="Arial" panose="020B0604020202020204" pitchFamily="34" charset="0"/>
              <a:buNone/>
              <a:defRPr/>
            </a:pPr>
            <a:r>
              <a:rPr lang="en-US" sz="6600" dirty="0"/>
              <a:t>Find truth by testing actions distilled from theory</a:t>
            </a:r>
          </a:p>
          <a:p>
            <a:pPr fontAlgn="auto">
              <a:spcAft>
                <a:spcPts val="0"/>
              </a:spcAft>
              <a:buFont typeface="Arial" panose="020B0604020202020204" pitchFamily="34" charset="0"/>
              <a:buNone/>
              <a:defRPr/>
            </a:pPr>
            <a:endParaRPr lang="en-US" sz="4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2" descr="File:The Parthenon Ancient Greek temple of the goddess Athena.jpg"/>
          <p:cNvPicPr>
            <a:picLocks noChangeAspect="1" noChangeArrowheads="1"/>
          </p:cNvPicPr>
          <p:nvPr/>
        </p:nvPicPr>
        <p:blipFill>
          <a:blip r:embed="rId2"/>
          <a:srcRect/>
          <a:stretch>
            <a:fillRect/>
          </a:stretch>
        </p:blipFill>
        <p:spPr bwMode="auto">
          <a:xfrm>
            <a:off x="17463" y="0"/>
            <a:ext cx="9126537" cy="6845300"/>
          </a:xfrm>
          <a:prstGeom prst="rect">
            <a:avLst/>
          </a:prstGeom>
          <a:noFill/>
          <a:ln w="9525">
            <a:noFill/>
            <a:miter lim="800000"/>
            <a:headEnd/>
            <a:tailEnd/>
          </a:ln>
        </p:spPr>
      </p:pic>
      <p:sp>
        <p:nvSpPr>
          <p:cNvPr id="7" name="Rectangle 6"/>
          <p:cNvSpPr/>
          <p:nvPr/>
        </p:nvSpPr>
        <p:spPr>
          <a:xfrm>
            <a:off x="0" y="0"/>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2771" name="Title 1"/>
          <p:cNvSpPr>
            <a:spLocks noGrp="1"/>
          </p:cNvSpPr>
          <p:nvPr>
            <p:ph type="title"/>
          </p:nvPr>
        </p:nvSpPr>
        <p:spPr>
          <a:xfrm>
            <a:off x="457200" y="274638"/>
            <a:ext cx="3810000" cy="1143000"/>
          </a:xfrm>
        </p:spPr>
        <p:txBody>
          <a:bodyPr/>
          <a:lstStyle/>
          <a:p>
            <a:pPr algn="l"/>
            <a:r>
              <a:rPr lang="en-US" sz="5400"/>
              <a:t>Natural Philosophy</a:t>
            </a:r>
          </a:p>
        </p:txBody>
      </p:sp>
      <p:sp>
        <p:nvSpPr>
          <p:cNvPr id="32772" name="Content Placeholder 2"/>
          <p:cNvSpPr>
            <a:spLocks noGrp="1"/>
          </p:cNvSpPr>
          <p:nvPr>
            <p:ph idx="1"/>
          </p:nvPr>
        </p:nvSpPr>
        <p:spPr>
          <a:xfrm>
            <a:off x="457200" y="1722438"/>
            <a:ext cx="4495800" cy="4525962"/>
          </a:xfrm>
        </p:spPr>
        <p:txBody>
          <a:bodyPr/>
          <a:lstStyle/>
          <a:p>
            <a:r>
              <a:rPr lang="en-US" sz="4000"/>
              <a:t>The Greek philosophers thought about how the world worked</a:t>
            </a:r>
          </a:p>
          <a:p>
            <a:r>
              <a:rPr lang="en-US" sz="4000"/>
              <a:t>They advanced human knowledge</a:t>
            </a:r>
          </a:p>
          <a:p>
            <a:endParaRPr lang="en-US" sz="4000"/>
          </a:p>
        </p:txBody>
      </p:sp>
      <p:pic>
        <p:nvPicPr>
          <p:cNvPr id="5122" name="Picture 2" descr="Plato and Aristotle in The School of Athens, by italian Rafael.jpg">
            <a:extLst>
              <a:ext uri="{FF2B5EF4-FFF2-40B4-BE49-F238E27FC236}">
                <a16:creationId xmlns:a16="http://schemas.microsoft.com/office/drawing/2014/main" id="{7507A45E-549E-4A8B-BE1C-DEB6DB2DD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357" y="1059700"/>
            <a:ext cx="3686175" cy="470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026" name="ShockwaveFlash1" r:id="rId2" imgW="9142560" imgH="6856560"/>
        </mc:Choice>
        <mc:Fallback>
          <p:control name="ShockwaveFlash1" r:id="rId2" imgW="9142560" imgH="6856560">
            <p:pic>
              <p:nvPicPr>
                <p:cNvPr id="2" name="ShockwaveFlash1"/>
                <p:cNvPicPr preferRelativeResize="0">
                  <a:picLocks noChangeArrowheads="1" noChangeShapeType="1"/>
                </p:cNvPicPr>
                <p:nvPr/>
              </p:nvPicPr>
              <p:blipFill>
                <a:blip r:embed="rId4"/>
                <a:srcRect/>
                <a:stretch>
                  <a:fillRect/>
                </a:stretch>
              </p:blipFill>
              <p:spPr bwMode="auto">
                <a:xfrm>
                  <a:off x="0" y="0"/>
                  <a:ext cx="9142413" cy="68564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09943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3" descr="C:\Users\rtlines\Pictures\4-13-2013\Florence in Spring.jpg"/>
          <p:cNvPicPr>
            <a:picLocks noChangeAspect="1" noChangeArrowheads="1"/>
          </p:cNvPicPr>
          <p:nvPr/>
        </p:nvPicPr>
        <p:blipFill>
          <a:blip r:embed="rId2"/>
          <a:srcRect l="-1144" t="2167" r="16113" b="-2167"/>
          <a:stretch>
            <a:fillRect/>
          </a:stretch>
        </p:blipFill>
        <p:spPr bwMode="auto">
          <a:xfrm>
            <a:off x="533400" y="-22225"/>
            <a:ext cx="8763000" cy="7032625"/>
          </a:xfrm>
          <a:prstGeom prst="rect">
            <a:avLst/>
          </a:prstGeom>
          <a:noFill/>
          <a:ln w="9525">
            <a:noFill/>
            <a:miter lim="800000"/>
            <a:headEnd/>
            <a:tailEnd/>
          </a:ln>
        </p:spPr>
      </p:pic>
      <p:pic>
        <p:nvPicPr>
          <p:cNvPr id="33794" name="Picture 3" descr="C:\Users\rtlines\Pictures\4-13-2013\Florence in Spring.jpg"/>
          <p:cNvPicPr>
            <a:picLocks noChangeAspect="1" noChangeArrowheads="1"/>
          </p:cNvPicPr>
          <p:nvPr/>
        </p:nvPicPr>
        <p:blipFill>
          <a:blip r:embed="rId2"/>
          <a:srcRect l="18819" t="2167" r="6593" b="-2167"/>
          <a:stretch>
            <a:fillRect/>
          </a:stretch>
        </p:blipFill>
        <p:spPr bwMode="auto">
          <a:xfrm>
            <a:off x="0" y="-22225"/>
            <a:ext cx="7686675" cy="7032625"/>
          </a:xfrm>
          <a:prstGeom prst="rect">
            <a:avLst/>
          </a:prstGeom>
          <a:noFill/>
          <a:ln w="9525">
            <a:noFill/>
            <a:miter lim="800000"/>
            <a:headEnd/>
            <a:tailEnd/>
          </a:ln>
        </p:spPr>
      </p:pic>
      <p:sp>
        <p:nvSpPr>
          <p:cNvPr id="33795" name="Title 3"/>
          <p:cNvSpPr>
            <a:spLocks noGrp="1"/>
          </p:cNvSpPr>
          <p:nvPr>
            <p:ph type="ctrTitle"/>
          </p:nvPr>
        </p:nvSpPr>
        <p:spPr/>
        <p:txBody>
          <a:bodyPr/>
          <a:lstStyle/>
          <a:p>
            <a:r>
              <a:rPr lang="en-US"/>
              <a:t>Galileo</a:t>
            </a:r>
          </a:p>
        </p:txBody>
      </p:sp>
      <p:sp>
        <p:nvSpPr>
          <p:cNvPr id="5" name="Subtitle 4"/>
          <p:cNvSpPr>
            <a:spLocks noGrp="1"/>
          </p:cNvSpPr>
          <p:nvPr>
            <p:ph type="subTitle" idx="1"/>
          </p:nvPr>
        </p:nvSpPr>
        <p:spPr/>
        <p:txBody>
          <a:bodyPr rtlCol="0">
            <a:normAutofit/>
          </a:bodyPr>
          <a:lstStyle/>
          <a:p>
            <a:pPr fontAlgn="auto">
              <a:spcAft>
                <a:spcPts val="0"/>
              </a:spcAft>
              <a:buFont typeface="Arial" panose="020B0604020202020204" pitchFamily="34" charset="0"/>
              <a:buNone/>
              <a:defRPr/>
            </a:pPr>
            <a:endParaRPr lang="en-US" dirty="0"/>
          </a:p>
        </p:txBody>
      </p:sp>
      <p:sp>
        <p:nvSpPr>
          <p:cNvPr id="8" name="Rectangle 7"/>
          <p:cNvSpPr/>
          <p:nvPr/>
        </p:nvSpPr>
        <p:spPr>
          <a:xfrm>
            <a:off x="0" y="0"/>
            <a:ext cx="92964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pic>
        <p:nvPicPr>
          <p:cNvPr id="33798" name="Picture 4" descr="C:\Users\rtlines\Pictures\4-14-2013\DSC02180.JPG"/>
          <p:cNvPicPr>
            <a:picLocks noChangeAspect="1" noChangeArrowheads="1"/>
          </p:cNvPicPr>
          <p:nvPr/>
        </p:nvPicPr>
        <p:blipFill>
          <a:blip r:embed="rId3"/>
          <a:srcRect/>
          <a:stretch>
            <a:fillRect/>
          </a:stretch>
        </p:blipFill>
        <p:spPr bwMode="auto">
          <a:xfrm>
            <a:off x="3230563" y="-58738"/>
            <a:ext cx="4464050" cy="6900863"/>
          </a:xfrm>
          <a:prstGeom prst="rect">
            <a:avLst/>
          </a:prstGeom>
          <a:noFill/>
          <a:ln w="9525">
            <a:noFill/>
            <a:miter lim="800000"/>
            <a:headEnd/>
            <a:tailEnd/>
          </a:ln>
        </p:spPr>
      </p:pic>
      <p:sp>
        <p:nvSpPr>
          <p:cNvPr id="33799" name="TextBox 1"/>
          <p:cNvSpPr txBox="1">
            <a:spLocks noChangeArrowheads="1"/>
          </p:cNvSpPr>
          <p:nvPr/>
        </p:nvSpPr>
        <p:spPr bwMode="auto">
          <a:xfrm>
            <a:off x="1066800" y="609600"/>
            <a:ext cx="3082925" cy="1323975"/>
          </a:xfrm>
          <a:prstGeom prst="rect">
            <a:avLst/>
          </a:prstGeom>
          <a:noFill/>
          <a:ln w="9525">
            <a:noFill/>
            <a:miter lim="800000"/>
            <a:headEnd/>
            <a:tailEnd/>
          </a:ln>
        </p:spPr>
        <p:txBody>
          <a:bodyPr wrap="none">
            <a:spAutoFit/>
          </a:bodyPr>
          <a:lstStyle/>
          <a:p>
            <a:r>
              <a:rPr lang="en-US" sz="8000" b="0">
                <a:solidFill>
                  <a:srgbClr val="FFFF00"/>
                </a:solidFill>
                <a:latin typeface="Calibri" pitchFamily="34" charset="0"/>
              </a:rPr>
              <a:t>Galileo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endParaRPr lang="en-US"/>
          </a:p>
        </p:txBody>
      </p:sp>
      <p:sp>
        <p:nvSpPr>
          <p:cNvPr id="34818" name="Content Placeholder 2"/>
          <p:cNvSpPr>
            <a:spLocks noGrp="1"/>
          </p:cNvSpPr>
          <p:nvPr>
            <p:ph idx="1"/>
          </p:nvPr>
        </p:nvSpPr>
        <p:spPr/>
        <p:txBody>
          <a:bodyPr/>
          <a:lstStyle/>
          <a:p>
            <a:endParaRPr lang="en-US"/>
          </a:p>
        </p:txBody>
      </p:sp>
      <p:pic>
        <p:nvPicPr>
          <p:cNvPr id="34819" name="Picture 2" descr="C:\Users\rtlines\Pictures\4-14-2013\DSC02421.JPG"/>
          <p:cNvPicPr>
            <a:picLocks noChangeAspect="1" noChangeArrowheads="1"/>
          </p:cNvPicPr>
          <p:nvPr/>
        </p:nvPicPr>
        <p:blipFill>
          <a:blip r:embed="rId2"/>
          <a:srcRect l="5978" r="5420"/>
          <a:stretch>
            <a:fillRect/>
          </a:stretch>
        </p:blipFill>
        <p:spPr bwMode="auto">
          <a:xfrm>
            <a:off x="0" y="0"/>
            <a:ext cx="9144000" cy="6858000"/>
          </a:xfrm>
          <a:prstGeom prst="rect">
            <a:avLst/>
          </a:prstGeom>
          <a:noFill/>
          <a:ln w="9525">
            <a:noFill/>
            <a:miter lim="800000"/>
            <a:headEnd/>
            <a:tailEnd/>
          </a:ln>
        </p:spPr>
      </p:pic>
      <p:sp>
        <p:nvSpPr>
          <p:cNvPr id="34820" name="TextBox 3"/>
          <p:cNvSpPr txBox="1">
            <a:spLocks noChangeArrowheads="1"/>
          </p:cNvSpPr>
          <p:nvPr/>
        </p:nvSpPr>
        <p:spPr bwMode="auto">
          <a:xfrm>
            <a:off x="762000" y="304800"/>
            <a:ext cx="2819400" cy="1570038"/>
          </a:xfrm>
          <a:prstGeom prst="rect">
            <a:avLst/>
          </a:prstGeom>
          <a:noFill/>
          <a:ln w="9525">
            <a:noFill/>
            <a:miter lim="800000"/>
            <a:headEnd/>
            <a:tailEnd/>
          </a:ln>
        </p:spPr>
        <p:txBody>
          <a:bodyPr>
            <a:spAutoFit/>
          </a:bodyPr>
          <a:lstStyle/>
          <a:p>
            <a:r>
              <a:rPr lang="en-US" sz="2400" b="0">
                <a:solidFill>
                  <a:schemeClr val="bg1"/>
                </a:solidFill>
                <a:latin typeface="Calibri" pitchFamily="34" charset="0"/>
              </a:rPr>
              <a:t>Aristotle said that a ball with twice the mass would move twice as fast.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endParaRPr lang="en-US"/>
          </a:p>
        </p:txBody>
      </p:sp>
      <p:sp>
        <p:nvSpPr>
          <p:cNvPr id="35842" name="Content Placeholder 2"/>
          <p:cNvSpPr>
            <a:spLocks noGrp="1"/>
          </p:cNvSpPr>
          <p:nvPr>
            <p:ph idx="1"/>
          </p:nvPr>
        </p:nvSpPr>
        <p:spPr/>
        <p:txBody>
          <a:bodyPr/>
          <a:lstStyle/>
          <a:p>
            <a:endParaRPr lang="en-US"/>
          </a:p>
        </p:txBody>
      </p:sp>
      <p:pic>
        <p:nvPicPr>
          <p:cNvPr id="35843"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endParaRPr lang="en-US"/>
          </a:p>
        </p:txBody>
      </p:sp>
      <p:sp>
        <p:nvSpPr>
          <p:cNvPr id="35842" name="Content Placeholder 2"/>
          <p:cNvSpPr>
            <a:spLocks noGrp="1"/>
          </p:cNvSpPr>
          <p:nvPr>
            <p:ph idx="1"/>
          </p:nvPr>
        </p:nvSpPr>
        <p:spPr/>
        <p:txBody>
          <a:bodyPr/>
          <a:lstStyle/>
          <a:p>
            <a:endParaRPr lang="en-US"/>
          </a:p>
        </p:txBody>
      </p:sp>
      <p:pic>
        <p:nvPicPr>
          <p:cNvPr id="35843"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 name="TextBox 1"/>
          <p:cNvSpPr txBox="1"/>
          <p:nvPr/>
        </p:nvSpPr>
        <p:spPr>
          <a:xfrm>
            <a:off x="209863" y="4362137"/>
            <a:ext cx="5486400" cy="1754326"/>
          </a:xfrm>
          <a:prstGeom prst="rect">
            <a:avLst/>
          </a:prstGeom>
          <a:noFill/>
        </p:spPr>
        <p:txBody>
          <a:bodyPr wrap="square" rtlCol="0">
            <a:spAutoFit/>
          </a:bodyPr>
          <a:lstStyle/>
          <a:p>
            <a:r>
              <a:rPr lang="en-US" sz="3600" dirty="0">
                <a:solidFill>
                  <a:srgbClr val="FFFF00"/>
                </a:solidFill>
              </a:rPr>
              <a:t>Bells to provide feedback on where the balls are</a:t>
            </a:r>
          </a:p>
        </p:txBody>
      </p:sp>
      <p:cxnSp>
        <p:nvCxnSpPr>
          <p:cNvPr id="4" name="Straight Arrow Connector 3"/>
          <p:cNvCxnSpPr/>
          <p:nvPr/>
        </p:nvCxnSpPr>
        <p:spPr>
          <a:xfrm flipH="1" flipV="1">
            <a:off x="434715" y="2638269"/>
            <a:ext cx="1124262" cy="172386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558977" y="2518349"/>
            <a:ext cx="434715" cy="184378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558977" y="2203555"/>
            <a:ext cx="3013023" cy="215858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58977" y="1753849"/>
            <a:ext cx="6985416" cy="260828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640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 name="Rectangle 5"/>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6867" name="Title 3"/>
          <p:cNvSpPr>
            <a:spLocks noGrp="1"/>
          </p:cNvSpPr>
          <p:nvPr>
            <p:ph type="title"/>
          </p:nvPr>
        </p:nvSpPr>
        <p:spPr/>
        <p:txBody>
          <a:bodyPr/>
          <a:lstStyle/>
          <a:p>
            <a:r>
              <a:rPr lang="en-US"/>
              <a:t>The Big Idea in Leadership:</a:t>
            </a:r>
          </a:p>
        </p:txBody>
      </p:sp>
      <p:sp>
        <p:nvSpPr>
          <p:cNvPr id="36868" name="Subtitle 4"/>
          <p:cNvSpPr>
            <a:spLocks noGrp="1"/>
          </p:cNvSpPr>
          <p:nvPr>
            <p:ph idx="1"/>
          </p:nvPr>
        </p:nvSpPr>
        <p:spPr/>
        <p:txBody>
          <a:bodyPr/>
          <a:lstStyle/>
          <a:p>
            <a:r>
              <a:rPr lang="en-US"/>
              <a:t>Scientific method – testing a theory by collecting evidence -- is an approach to decision making that is used in leadership today</a:t>
            </a:r>
          </a:p>
          <a:p>
            <a:pPr lvl="1"/>
            <a:r>
              <a:rPr lang="en-US"/>
              <a:t>Management by Evidence</a:t>
            </a:r>
          </a:p>
          <a:p>
            <a:pPr lvl="1"/>
            <a:r>
              <a:rPr lang="en-US"/>
              <a:t>Big data efforts</a:t>
            </a:r>
          </a:p>
          <a:p>
            <a:r>
              <a:rPr lang="en-US"/>
              <a:t>Constant feedback to see if things are working</a:t>
            </a:r>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7891" name="Content Placeholder 2"/>
          <p:cNvSpPr>
            <a:spLocks noGrp="1"/>
          </p:cNvSpPr>
          <p:nvPr>
            <p:ph idx="1"/>
          </p:nvPr>
        </p:nvSpPr>
        <p:spPr>
          <a:xfrm>
            <a:off x="381000" y="457200"/>
            <a:ext cx="8229600" cy="4525963"/>
          </a:xfrm>
        </p:spPr>
        <p:txBody>
          <a:bodyPr/>
          <a:lstStyle/>
          <a:p>
            <a:pPr marL="0" indent="0">
              <a:buFont typeface="Arial" charset="0"/>
              <a:buNone/>
            </a:pPr>
            <a:r>
              <a:rPr lang="en-US" sz="4000" b="1" i="1"/>
              <a:t>Evidence-based management </a:t>
            </a:r>
            <a:r>
              <a:rPr lang="en-US" sz="4000" i="1"/>
              <a:t>— </a:t>
            </a:r>
            <a:r>
              <a:rPr lang="en-US" sz="4000" b="1" i="1"/>
              <a:t>the notion that real knowledge in the form of empirical analysis of results is the shortest path to the best business decisions. </a:t>
            </a:r>
          </a:p>
          <a:p>
            <a:pPr marL="0" indent="0">
              <a:buFont typeface="Arial" charset="0"/>
              <a:buNone/>
            </a:pPr>
            <a:endParaRPr lang="en-US" sz="2400"/>
          </a:p>
          <a:p>
            <a:pPr marL="0" indent="0" algn="r">
              <a:buFont typeface="Arial" charset="0"/>
              <a:buNone/>
            </a:pPr>
            <a:r>
              <a:rPr lang="en-US" sz="2400"/>
              <a:t>Jeffery Pfeffer and Robert I. Sutton, “Why Managing by Facts Works” </a:t>
            </a:r>
            <a:r>
              <a:rPr lang="en-US" sz="2400" i="1"/>
              <a:t>Strategy&amp;Business</a:t>
            </a:r>
            <a:r>
              <a:rPr lang="en-US" sz="2400"/>
              <a:t>, Spring 2006, Issue 42 </a:t>
            </a:r>
            <a:r>
              <a:rPr lang="en-US" sz="1600"/>
              <a:t>(http://www.strategy-business.com/article/06114?gko=fbd4e)</a:t>
            </a:r>
            <a:endParaRPr lang="en-US" sz="2400"/>
          </a:p>
          <a:p>
            <a:pPr marL="0" indent="0">
              <a:buFont typeface="Arial" charset="0"/>
              <a:buNone/>
            </a:pPr>
            <a:endParaRPr 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8915" name="Content Placeholder 2"/>
          <p:cNvSpPr>
            <a:spLocks noGrp="1"/>
          </p:cNvSpPr>
          <p:nvPr>
            <p:ph idx="1"/>
          </p:nvPr>
        </p:nvSpPr>
        <p:spPr>
          <a:xfrm>
            <a:off x="381000" y="457200"/>
            <a:ext cx="8229600" cy="4525963"/>
          </a:xfrm>
        </p:spPr>
        <p:txBody>
          <a:bodyPr/>
          <a:lstStyle/>
          <a:p>
            <a:pPr marL="0" indent="0">
              <a:buFont typeface="Arial" charset="0"/>
              <a:buNone/>
            </a:pPr>
            <a:r>
              <a:rPr lang="en-US" sz="4800" i="1"/>
              <a:t>From our research, we are convinced that when companies base decisions on evidence, they enjoy a competitive advantage.</a:t>
            </a:r>
          </a:p>
          <a:p>
            <a:pPr marL="0" indent="0">
              <a:buFont typeface="Arial" charset="0"/>
              <a:buNone/>
            </a:pPr>
            <a:endParaRPr lang="en-US" sz="4800" i="1"/>
          </a:p>
          <a:p>
            <a:pPr marL="0" indent="0" algn="r">
              <a:buFont typeface="Arial" charset="0"/>
              <a:buNone/>
            </a:pPr>
            <a:r>
              <a:rPr lang="en-US" sz="2400"/>
              <a:t>Jeffery Pfeffer and Robert I. Sutton, “Why Managing by Facts Works” </a:t>
            </a:r>
            <a:r>
              <a:rPr lang="en-US" sz="2400" i="1"/>
              <a:t>Strategy&amp;Business</a:t>
            </a:r>
            <a:r>
              <a:rPr lang="en-US" sz="2400"/>
              <a:t>, Spring 2006, Issue 42 </a:t>
            </a:r>
            <a:r>
              <a:rPr lang="en-US" sz="1600"/>
              <a:t>(http://www.strategy-business.com/article/06114?gko=fbd4e)</a:t>
            </a:r>
            <a:endParaRPr lang="en-US" sz="2400"/>
          </a:p>
          <a:p>
            <a:pPr marL="0" indent="0">
              <a:buFont typeface="Arial" charset="0"/>
              <a:buNone/>
            </a:pPr>
            <a:endParaRPr 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6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2" name="Title 1"/>
          <p:cNvSpPr>
            <a:spLocks noGrp="1"/>
          </p:cNvSpPr>
          <p:nvPr>
            <p:ph type="title"/>
          </p:nvPr>
        </p:nvSpPr>
        <p:spPr/>
        <p:txBody>
          <a:bodyPr rtlCol="0">
            <a:normAutofit fontScale="90000"/>
          </a:bodyPr>
          <a:lstStyle/>
          <a:p>
            <a:pPr fontAlgn="auto">
              <a:spcAft>
                <a:spcPts val="0"/>
              </a:spcAft>
              <a:defRPr/>
            </a:pPr>
            <a:r>
              <a:rPr lang="en-US" dirty="0">
                <a:solidFill>
                  <a:srgbClr val="002060"/>
                </a:solidFill>
              </a:rPr>
              <a:t>ISO9000—Example of Data Driven Approach</a:t>
            </a:r>
          </a:p>
        </p:txBody>
      </p:sp>
      <p:sp>
        <p:nvSpPr>
          <p:cNvPr id="3" name="Content Placeholder 2"/>
          <p:cNvSpPr>
            <a:spLocks noGrp="1"/>
          </p:cNvSpPr>
          <p:nvPr>
            <p:ph idx="1"/>
          </p:nvPr>
        </p:nvSpPr>
        <p:spPr/>
        <p:txBody>
          <a:bodyPr rtlCol="0">
            <a:normAutofit fontScale="92500" lnSpcReduction="10000"/>
          </a:bodyPr>
          <a:lstStyle/>
          <a:p>
            <a:pPr marL="514350" indent="-514350" fontAlgn="auto">
              <a:spcAft>
                <a:spcPts val="0"/>
              </a:spcAft>
              <a:buFont typeface="+mj-lt"/>
              <a:buAutoNum type="arabicPeriod"/>
              <a:defRPr/>
            </a:pPr>
            <a:r>
              <a:rPr lang="en-US" dirty="0"/>
              <a:t>Establish the responsibilities for managing the process</a:t>
            </a:r>
          </a:p>
          <a:p>
            <a:pPr marL="514350" indent="-514350" fontAlgn="auto">
              <a:spcAft>
                <a:spcPts val="0"/>
              </a:spcAft>
              <a:buFont typeface="+mj-lt"/>
              <a:buAutoNum type="arabicPeriod"/>
              <a:defRPr/>
            </a:pPr>
            <a:r>
              <a:rPr lang="en-US" dirty="0">
                <a:solidFill>
                  <a:srgbClr val="00B0F0"/>
                </a:solidFill>
              </a:rPr>
              <a:t>Define the process</a:t>
            </a:r>
          </a:p>
          <a:p>
            <a:pPr marL="514350" indent="-514350" fontAlgn="auto">
              <a:spcAft>
                <a:spcPts val="0"/>
              </a:spcAft>
              <a:buFont typeface="+mj-lt"/>
              <a:buAutoNum type="arabicPeriod"/>
              <a:defRPr/>
            </a:pPr>
            <a:r>
              <a:rPr lang="en-US" dirty="0">
                <a:solidFill>
                  <a:srgbClr val="C00000"/>
                </a:solidFill>
              </a:rPr>
              <a:t>Identify customer requirements</a:t>
            </a:r>
          </a:p>
          <a:p>
            <a:pPr marL="514350" indent="-514350" fontAlgn="auto">
              <a:spcAft>
                <a:spcPts val="0"/>
              </a:spcAft>
              <a:buFont typeface="+mj-lt"/>
              <a:buAutoNum type="arabicPeriod"/>
              <a:defRPr/>
            </a:pPr>
            <a:r>
              <a:rPr lang="en-US" dirty="0">
                <a:solidFill>
                  <a:srgbClr val="FF0000"/>
                </a:solidFill>
              </a:rPr>
              <a:t>Establish measures of process performance</a:t>
            </a:r>
          </a:p>
          <a:p>
            <a:pPr marL="514350" indent="-514350" fontAlgn="auto">
              <a:spcAft>
                <a:spcPts val="0"/>
              </a:spcAft>
              <a:buFont typeface="+mj-lt"/>
              <a:buAutoNum type="arabicPeriod"/>
              <a:defRPr/>
            </a:pPr>
            <a:r>
              <a:rPr lang="en-US" dirty="0">
                <a:solidFill>
                  <a:srgbClr val="00B050"/>
                </a:solidFill>
              </a:rPr>
              <a:t>Compare process performance with requirements</a:t>
            </a:r>
          </a:p>
          <a:p>
            <a:pPr marL="514350" indent="-514350" fontAlgn="auto">
              <a:spcAft>
                <a:spcPts val="0"/>
              </a:spcAft>
              <a:buFont typeface="+mj-lt"/>
              <a:buAutoNum type="arabicPeriod"/>
              <a:defRPr/>
            </a:pPr>
            <a:r>
              <a:rPr lang="en-US" dirty="0">
                <a:solidFill>
                  <a:srgbClr val="0070C0"/>
                </a:solidFill>
              </a:rPr>
              <a:t>Identify process improvement opportunities</a:t>
            </a:r>
          </a:p>
          <a:p>
            <a:pPr marL="514350" indent="-514350" fontAlgn="auto">
              <a:spcAft>
                <a:spcPts val="0"/>
              </a:spcAft>
              <a:buFont typeface="+mj-lt"/>
              <a:buAutoNum type="arabicPeriod"/>
              <a:defRPr/>
            </a:pPr>
            <a:r>
              <a:rPr lang="en-US" dirty="0">
                <a:solidFill>
                  <a:srgbClr val="7030A0"/>
                </a:solidFill>
              </a:rPr>
              <a:t>Improve process performance</a:t>
            </a:r>
          </a:p>
          <a:p>
            <a:pPr marL="514350" indent="-514350" fontAlgn="auto">
              <a:spcAft>
                <a:spcPts val="0"/>
              </a:spcAft>
              <a:buFont typeface="+mj-lt"/>
              <a:buAutoNum type="arabicPeriod"/>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0963" name="Title 1"/>
          <p:cNvSpPr>
            <a:spLocks noGrp="1"/>
          </p:cNvSpPr>
          <p:nvPr>
            <p:ph type="title"/>
          </p:nvPr>
        </p:nvSpPr>
        <p:spPr/>
        <p:txBody>
          <a:bodyPr/>
          <a:lstStyle/>
          <a:p>
            <a:r>
              <a:rPr lang="en-US" sz="5400"/>
              <a:t>Not just any data</a:t>
            </a:r>
          </a:p>
        </p:txBody>
      </p:sp>
      <p:sp>
        <p:nvSpPr>
          <p:cNvPr id="40964" name="Content Placeholder 2"/>
          <p:cNvSpPr>
            <a:spLocks noGrp="1"/>
          </p:cNvSpPr>
          <p:nvPr>
            <p:ph idx="1"/>
          </p:nvPr>
        </p:nvSpPr>
        <p:spPr/>
        <p:txBody>
          <a:bodyPr/>
          <a:lstStyle/>
          <a:p>
            <a:r>
              <a:rPr lang="en-US" sz="3600"/>
              <a:t>Back in the 80’s Management by Fact was a popular attempt to bring the principals of science into leadership</a:t>
            </a:r>
          </a:p>
          <a:p>
            <a:pPr lvl="1"/>
            <a:r>
              <a:rPr lang="en-US" sz="3200"/>
              <a:t>It was fundamentally flawed</a:t>
            </a:r>
          </a:p>
          <a:p>
            <a:pPr lvl="1"/>
            <a:r>
              <a:rPr lang="en-US" sz="3200"/>
              <a:t>The “facts” were often metrics designed to make leaders look good</a:t>
            </a:r>
          </a:p>
          <a:p>
            <a:pPr lvl="2"/>
            <a:r>
              <a:rPr lang="en-US" sz="2800"/>
              <a:t>Story: IT department at Eastman Kodak—metric was number of closed tickets, not number of solved computer problems.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1987" name="Title 1"/>
          <p:cNvSpPr>
            <a:spLocks noGrp="1"/>
          </p:cNvSpPr>
          <p:nvPr>
            <p:ph type="title"/>
          </p:nvPr>
        </p:nvSpPr>
        <p:spPr/>
        <p:txBody>
          <a:bodyPr/>
          <a:lstStyle/>
          <a:p>
            <a:r>
              <a:rPr lang="en-US"/>
              <a:t>Management by Feedback</a:t>
            </a:r>
          </a:p>
        </p:txBody>
      </p:sp>
      <p:sp>
        <p:nvSpPr>
          <p:cNvPr id="41988" name="Content Placeholder 2"/>
          <p:cNvSpPr>
            <a:spLocks noGrp="1"/>
          </p:cNvSpPr>
          <p:nvPr>
            <p:ph idx="1"/>
          </p:nvPr>
        </p:nvSpPr>
        <p:spPr/>
        <p:txBody>
          <a:bodyPr/>
          <a:lstStyle/>
          <a:p>
            <a:r>
              <a:rPr lang="en-US"/>
              <a:t>A true implementation of the ideas of science would mean distilling leadership ideas into a series of actions with predicted outcomes. </a:t>
            </a:r>
          </a:p>
          <a:p>
            <a:r>
              <a:rPr lang="en-US"/>
              <a:t>Then the desired outcomes can be compared to the actual outcomes to determine if the leadership ideas are successful.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endParaRPr lang="en-US"/>
          </a:p>
        </p:txBody>
      </p:sp>
      <p:sp>
        <p:nvSpPr>
          <p:cNvPr id="15362" name="Content Placeholder 2"/>
          <p:cNvSpPr>
            <a:spLocks noGrp="1"/>
          </p:cNvSpPr>
          <p:nvPr>
            <p:ph idx="1"/>
          </p:nvPr>
        </p:nvSpPr>
        <p:spPr/>
        <p:txBody>
          <a:bodyPr/>
          <a:lstStyle/>
          <a:p>
            <a:endParaRPr lang="en-US"/>
          </a:p>
        </p:txBody>
      </p:sp>
      <p:pic>
        <p:nvPicPr>
          <p:cNvPr id="15363" name="Picture 2" descr="http://upload.wikimedia.org/wikipedia/commons/thumb/9/99/CERN_Aerial_View.jpg/800px-CERN_Aerial_View.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7" name="Rectangle 6"/>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3011" name="Title 3"/>
          <p:cNvSpPr>
            <a:spLocks noGrp="1"/>
          </p:cNvSpPr>
          <p:nvPr>
            <p:ph type="title"/>
          </p:nvPr>
        </p:nvSpPr>
        <p:spPr/>
        <p:txBody>
          <a:bodyPr/>
          <a:lstStyle/>
          <a:p>
            <a:r>
              <a:rPr lang="en-US"/>
              <a:t>The Big Idea in Leadership:</a:t>
            </a:r>
          </a:p>
        </p:txBody>
      </p:sp>
      <p:sp>
        <p:nvSpPr>
          <p:cNvPr id="43012" name="Subtitle 4"/>
          <p:cNvSpPr>
            <a:spLocks noGrp="1"/>
          </p:cNvSpPr>
          <p:nvPr>
            <p:ph idx="1"/>
          </p:nvPr>
        </p:nvSpPr>
        <p:spPr/>
        <p:txBody>
          <a:bodyPr/>
          <a:lstStyle/>
          <a:p>
            <a:r>
              <a:rPr lang="en-US"/>
              <a:t>Boy Scout Woodbadge training “feedback is a gift.”</a:t>
            </a:r>
          </a:p>
          <a:p>
            <a:endParaRPr lang="en-US"/>
          </a:p>
          <a:p>
            <a:r>
              <a:rPr lang="en-US"/>
              <a:t>Prediction is everything, explaining past behavior is only part</a:t>
            </a:r>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http://media.ldscdn.org/images/media-library/gospel-art/book-of-mormon/abinadi-before-king-noah-39651-gallery.jpg"/>
          <p:cNvPicPr>
            <a:picLocks noChangeAspect="1" noChangeArrowheads="1"/>
          </p:cNvPicPr>
          <p:nvPr/>
        </p:nvPicPr>
        <p:blipFill>
          <a:blip r:embed="rId2"/>
          <a:srcRect l="6438"/>
          <a:stretch>
            <a:fillRect/>
          </a:stretch>
        </p:blipFill>
        <p:spPr bwMode="auto">
          <a:xfrm>
            <a:off x="0" y="0"/>
            <a:ext cx="9144000" cy="6858000"/>
          </a:xfrm>
          <a:prstGeom prst="rect">
            <a:avLst/>
          </a:prstGeom>
          <a:noFill/>
          <a:ln w="9525">
            <a:noFill/>
            <a:miter lim="800000"/>
            <a:headEnd/>
            <a:tailEnd/>
          </a:ln>
        </p:spPr>
      </p:pic>
      <p:sp>
        <p:nvSpPr>
          <p:cNvPr id="7" name="Rectangle 6"/>
          <p:cNvSpPr/>
          <p:nvPr/>
        </p:nvSpPr>
        <p:spPr>
          <a:xfrm>
            <a:off x="0" y="-17463"/>
            <a:ext cx="9144000" cy="6858001"/>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4035" name="Title 3"/>
          <p:cNvSpPr>
            <a:spLocks noGrp="1"/>
          </p:cNvSpPr>
          <p:nvPr>
            <p:ph type="title"/>
          </p:nvPr>
        </p:nvSpPr>
        <p:spPr/>
        <p:txBody>
          <a:bodyPr/>
          <a:lstStyle/>
          <a:p>
            <a:r>
              <a:rPr lang="en-US"/>
              <a:t>Tie to Alma 32</a:t>
            </a:r>
          </a:p>
        </p:txBody>
      </p:sp>
      <p:sp>
        <p:nvSpPr>
          <p:cNvPr id="2" name="Content Placeholder 1"/>
          <p:cNvSpPr>
            <a:spLocks noGrp="1"/>
          </p:cNvSpPr>
          <p:nvPr>
            <p:ph idx="1"/>
          </p:nvPr>
        </p:nvSpPr>
        <p:spPr/>
        <p:txBody>
          <a:bodyPr rtlCol="0">
            <a:normAutofit fontScale="92500" lnSpcReduction="20000"/>
          </a:bodyPr>
          <a:lstStyle/>
          <a:p>
            <a:pPr marL="0" indent="0">
              <a:spcAft>
                <a:spcPts val="0"/>
              </a:spcAft>
              <a:buFont typeface="Arial" panose="020B0604020202020204" pitchFamily="34" charset="0"/>
              <a:buNone/>
              <a:defRPr/>
            </a:pPr>
            <a:r>
              <a:rPr lang="en-US" dirty="0"/>
              <a:t>Now, if ye give place, that a seed may be planted in your heart…</a:t>
            </a:r>
          </a:p>
          <a:p>
            <a:pPr marL="0" indent="0">
              <a:spcAft>
                <a:spcPts val="0"/>
              </a:spcAft>
              <a:buFont typeface="Arial" panose="020B0604020202020204" pitchFamily="34" charset="0"/>
              <a:buNone/>
              <a:defRPr/>
            </a:pPr>
            <a:r>
              <a:rPr lang="en-US" dirty="0"/>
              <a:t> it will begin to swell within your breasts; and when you feel these swelling motions, ye will begin to say within yourselves—It must needs be that this is a good seed… </a:t>
            </a:r>
          </a:p>
          <a:p>
            <a:pPr marL="0" indent="0">
              <a:spcAft>
                <a:spcPts val="0"/>
              </a:spcAft>
              <a:buFont typeface="Arial" panose="020B0604020202020204" pitchFamily="34" charset="0"/>
              <a:buNone/>
              <a:defRPr/>
            </a:pPr>
            <a:r>
              <a:rPr lang="en-US" dirty="0"/>
              <a:t>But behold, as the seed </a:t>
            </a:r>
            <a:r>
              <a:rPr lang="en-US" dirty="0" err="1"/>
              <a:t>swelleth</a:t>
            </a:r>
            <a:r>
              <a:rPr lang="en-US" dirty="0"/>
              <a:t>, and </a:t>
            </a:r>
            <a:r>
              <a:rPr lang="en-US" dirty="0" err="1"/>
              <a:t>sprouteth</a:t>
            </a:r>
            <a:r>
              <a:rPr lang="en-US" dirty="0"/>
              <a:t>, and </a:t>
            </a:r>
            <a:r>
              <a:rPr lang="en-US" dirty="0" err="1"/>
              <a:t>beginneth</a:t>
            </a:r>
            <a:r>
              <a:rPr lang="en-US" dirty="0"/>
              <a:t> to grow, then you must needs say that the seed is good; for behold it </a:t>
            </a:r>
            <a:r>
              <a:rPr lang="en-US" dirty="0" err="1"/>
              <a:t>swelleth</a:t>
            </a:r>
            <a:r>
              <a:rPr lang="en-US" dirty="0"/>
              <a:t>, and </a:t>
            </a:r>
            <a:r>
              <a:rPr lang="en-US" dirty="0" err="1"/>
              <a:t>sprouteth</a:t>
            </a:r>
            <a:r>
              <a:rPr lang="en-US" dirty="0"/>
              <a:t>, and </a:t>
            </a:r>
            <a:r>
              <a:rPr lang="en-US" dirty="0" err="1"/>
              <a:t>beginneth</a:t>
            </a:r>
            <a:r>
              <a:rPr lang="en-US" dirty="0"/>
              <a:t> to grow. And now, behold, will not this strengthen your faith?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2" descr="C:\Users\rtlines\Pictures\4-14-2013\DSC02187.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5059" name="Title 1"/>
          <p:cNvSpPr>
            <a:spLocks noGrp="1"/>
          </p:cNvSpPr>
          <p:nvPr>
            <p:ph type="title"/>
          </p:nvPr>
        </p:nvSpPr>
        <p:spPr/>
        <p:txBody>
          <a:bodyPr/>
          <a:lstStyle/>
          <a:p>
            <a:r>
              <a:rPr lang="en-US"/>
              <a:t>Discussion</a:t>
            </a:r>
          </a:p>
        </p:txBody>
      </p:sp>
      <p:sp>
        <p:nvSpPr>
          <p:cNvPr id="45060" name="Content Placeholder 2"/>
          <p:cNvSpPr>
            <a:spLocks noGrp="1"/>
          </p:cNvSpPr>
          <p:nvPr>
            <p:ph idx="1"/>
          </p:nvPr>
        </p:nvSpPr>
        <p:spPr/>
        <p:txBody>
          <a:bodyPr/>
          <a:lstStyle/>
          <a:p>
            <a:r>
              <a:rPr lang="en-US"/>
              <a:t>Tables discuss how an evidence driven approach could be used in a university setting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97"/>
            <a:ext cx="7772400" cy="1302296"/>
          </a:xfrm>
        </p:spPr>
        <p:txBody>
          <a:bodyPr>
            <a:normAutofit fontScale="90000"/>
          </a:bodyPr>
          <a:lstStyle/>
          <a:p>
            <a:r>
              <a:rPr lang="en-US" dirty="0"/>
              <a:t>Image Formation</a:t>
            </a:r>
            <a:br>
              <a:rPr lang="en-US" dirty="0"/>
            </a:br>
            <a:r>
              <a:rPr lang="en-US" dirty="0"/>
              <a:t>Group Activity</a:t>
            </a:r>
          </a:p>
        </p:txBody>
      </p:sp>
      <p:sp>
        <p:nvSpPr>
          <p:cNvPr id="3" name="Subtitle 2"/>
          <p:cNvSpPr>
            <a:spLocks noGrp="1"/>
          </p:cNvSpPr>
          <p:nvPr>
            <p:ph type="subTitle" idx="1"/>
          </p:nvPr>
        </p:nvSpPr>
        <p:spPr>
          <a:xfrm>
            <a:off x="0" y="1336464"/>
            <a:ext cx="8869916" cy="1752600"/>
          </a:xfrm>
        </p:spPr>
        <p:txBody>
          <a:bodyPr>
            <a:normAutofit/>
          </a:bodyPr>
          <a:lstStyle/>
          <a:p>
            <a:pPr algn="l"/>
            <a:r>
              <a:rPr lang="en-US" dirty="0">
                <a:solidFill>
                  <a:srgbClr val="0000FF"/>
                </a:solidFill>
              </a:rPr>
              <a:t>Your assignment is to produce an image of your cell phone screen using the magnifying glass, a meter stick, and the lens equation.</a:t>
            </a:r>
          </a:p>
        </p:txBody>
      </p:sp>
      <p:sp>
        <p:nvSpPr>
          <p:cNvPr id="9" name="TextBox 8"/>
          <p:cNvSpPr txBox="1"/>
          <p:nvPr/>
        </p:nvSpPr>
        <p:spPr>
          <a:xfrm>
            <a:off x="287726" y="4414915"/>
            <a:ext cx="5665237" cy="2246769"/>
          </a:xfrm>
          <a:prstGeom prst="rect">
            <a:avLst/>
          </a:prstGeom>
          <a:noFill/>
        </p:spPr>
        <p:txBody>
          <a:bodyPr wrap="square" rtlCol="0">
            <a:spAutoFit/>
          </a:bodyPr>
          <a:lstStyle/>
          <a:p>
            <a:r>
              <a:rPr lang="en-US" sz="2800" dirty="0">
                <a:solidFill>
                  <a:srgbClr val="0000FF"/>
                </a:solidFill>
              </a:rPr>
              <a:t>where</a:t>
            </a:r>
          </a:p>
          <a:p>
            <a:endParaRPr lang="en-US" sz="2800" dirty="0">
              <a:solidFill>
                <a:srgbClr val="0000FF"/>
              </a:solidFill>
            </a:endParaRPr>
          </a:p>
          <a:p>
            <a:r>
              <a:rPr lang="en-US" sz="2800" dirty="0">
                <a:solidFill>
                  <a:srgbClr val="0000FF"/>
                </a:solidFill>
              </a:rPr>
              <a:t>f – focal length</a:t>
            </a:r>
          </a:p>
          <a:p>
            <a:r>
              <a:rPr lang="en-US" sz="2800" dirty="0">
                <a:solidFill>
                  <a:srgbClr val="0000FF"/>
                </a:solidFill>
              </a:rPr>
              <a:t>s</a:t>
            </a:r>
            <a:r>
              <a:rPr lang="en-US" sz="2800" baseline="-25000" dirty="0">
                <a:solidFill>
                  <a:srgbClr val="0000FF"/>
                </a:solidFill>
              </a:rPr>
              <a:t>o</a:t>
            </a:r>
            <a:r>
              <a:rPr lang="en-US" sz="2800" dirty="0">
                <a:solidFill>
                  <a:srgbClr val="0000FF"/>
                </a:solidFill>
              </a:rPr>
              <a:t> – object distance</a:t>
            </a:r>
          </a:p>
          <a:p>
            <a:r>
              <a:rPr lang="en-US" sz="2800" dirty="0" err="1">
                <a:solidFill>
                  <a:srgbClr val="0000FF"/>
                </a:solidFill>
              </a:rPr>
              <a:t>s</a:t>
            </a:r>
            <a:r>
              <a:rPr lang="en-US" sz="2800" baseline="-25000" dirty="0" err="1">
                <a:solidFill>
                  <a:srgbClr val="0000FF"/>
                </a:solidFill>
              </a:rPr>
              <a:t>i</a:t>
            </a:r>
            <a:r>
              <a:rPr lang="en-US" sz="2800" dirty="0">
                <a:solidFill>
                  <a:srgbClr val="0000FF"/>
                </a:solidFill>
              </a:rPr>
              <a:t> – image distance</a:t>
            </a:r>
          </a:p>
        </p:txBody>
      </p:sp>
      <p:graphicFrame>
        <p:nvGraphicFramePr>
          <p:cNvPr id="10" name="Object 9"/>
          <p:cNvGraphicFramePr>
            <a:graphicFrameLocks noChangeAspect="1"/>
          </p:cNvGraphicFramePr>
          <p:nvPr>
            <p:extLst>
              <p:ext uri="{D42A27DB-BD31-4B8C-83A1-F6EECF244321}">
                <p14:modId xmlns:p14="http://schemas.microsoft.com/office/powerpoint/2010/main" val="1570941456"/>
              </p:ext>
            </p:extLst>
          </p:nvPr>
        </p:nvGraphicFramePr>
        <p:xfrm>
          <a:off x="1828800" y="3115463"/>
          <a:ext cx="5486400" cy="1130300"/>
        </p:xfrm>
        <a:graphic>
          <a:graphicData uri="http://schemas.openxmlformats.org/presentationml/2006/ole">
            <mc:AlternateContent xmlns:mc="http://schemas.openxmlformats.org/markup-compatibility/2006">
              <mc:Choice xmlns:v="urn:schemas-microsoft-com:vml" Requires="v">
                <p:oleObj spid="_x0000_s2050" name="Document" r:id="rId3" imgW="5486400" imgH="1130300" progId="Word.Document.12">
                  <p:embed/>
                </p:oleObj>
              </mc:Choice>
              <mc:Fallback>
                <p:oleObj name="Document" r:id="rId3" imgW="5486400" imgH="1130300" progId="Word.Document.12">
                  <p:embed/>
                  <p:pic>
                    <p:nvPicPr>
                      <p:cNvPr id="10" name="Object 9"/>
                      <p:cNvPicPr/>
                      <p:nvPr/>
                    </p:nvPicPr>
                    <p:blipFill>
                      <a:blip r:embed="rId4"/>
                      <a:stretch>
                        <a:fillRect/>
                      </a:stretch>
                    </p:blipFill>
                    <p:spPr>
                      <a:xfrm>
                        <a:off x="1828800" y="3115463"/>
                        <a:ext cx="5486400" cy="1130300"/>
                      </a:xfrm>
                      <a:prstGeom prst="rect">
                        <a:avLst/>
                      </a:prstGeom>
                    </p:spPr>
                  </p:pic>
                </p:oleObj>
              </mc:Fallback>
            </mc:AlternateContent>
          </a:graphicData>
        </a:graphic>
      </p:graphicFrame>
    </p:spTree>
    <p:extLst>
      <p:ext uri="{BB962C8B-B14F-4D97-AF65-F5344CB8AC3E}">
        <p14:creationId xmlns:p14="http://schemas.microsoft.com/office/powerpoint/2010/main" val="578098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97"/>
            <a:ext cx="7772400" cy="1302296"/>
          </a:xfrm>
        </p:spPr>
        <p:txBody>
          <a:bodyPr>
            <a:normAutofit fontScale="90000"/>
          </a:bodyPr>
          <a:lstStyle/>
          <a:p>
            <a:r>
              <a:rPr lang="en-US" dirty="0"/>
              <a:t>Image Formation</a:t>
            </a:r>
            <a:br>
              <a:rPr lang="en-US" dirty="0"/>
            </a:br>
            <a:r>
              <a:rPr lang="en-US" dirty="0"/>
              <a:t>Group Activity</a:t>
            </a:r>
          </a:p>
        </p:txBody>
      </p:sp>
      <p:sp>
        <p:nvSpPr>
          <p:cNvPr id="3" name="Subtitle 2"/>
          <p:cNvSpPr>
            <a:spLocks noGrp="1"/>
          </p:cNvSpPr>
          <p:nvPr>
            <p:ph type="subTitle" idx="1"/>
          </p:nvPr>
        </p:nvSpPr>
        <p:spPr>
          <a:xfrm>
            <a:off x="0" y="1336464"/>
            <a:ext cx="8869916" cy="1752600"/>
          </a:xfrm>
        </p:spPr>
        <p:txBody>
          <a:bodyPr>
            <a:normAutofit/>
          </a:bodyPr>
          <a:lstStyle/>
          <a:p>
            <a:pPr algn="l"/>
            <a:r>
              <a:rPr lang="en-US" dirty="0">
                <a:solidFill>
                  <a:srgbClr val="0000FF"/>
                </a:solidFill>
              </a:rPr>
              <a:t>Step 1:  Determine the focal length</a:t>
            </a:r>
          </a:p>
        </p:txBody>
      </p:sp>
      <p:pic>
        <p:nvPicPr>
          <p:cNvPr id="6" name="Picture 3" descr="23_34_Figure_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552" y="2615753"/>
            <a:ext cx="5714657" cy="395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492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97"/>
            <a:ext cx="7772400" cy="1302296"/>
          </a:xfrm>
        </p:spPr>
        <p:txBody>
          <a:bodyPr>
            <a:normAutofit fontScale="90000"/>
          </a:bodyPr>
          <a:lstStyle/>
          <a:p>
            <a:r>
              <a:rPr lang="en-US" dirty="0"/>
              <a:t>Image Formation</a:t>
            </a:r>
            <a:br>
              <a:rPr lang="en-US" dirty="0"/>
            </a:br>
            <a:r>
              <a:rPr lang="en-US" dirty="0"/>
              <a:t>Group Activity</a:t>
            </a:r>
          </a:p>
        </p:txBody>
      </p:sp>
      <p:sp>
        <p:nvSpPr>
          <p:cNvPr id="3" name="Subtitle 2"/>
          <p:cNvSpPr>
            <a:spLocks noGrp="1"/>
          </p:cNvSpPr>
          <p:nvPr>
            <p:ph type="subTitle" idx="1"/>
          </p:nvPr>
        </p:nvSpPr>
        <p:spPr>
          <a:xfrm>
            <a:off x="0" y="1336464"/>
            <a:ext cx="8869916" cy="1752600"/>
          </a:xfrm>
        </p:spPr>
        <p:txBody>
          <a:bodyPr>
            <a:normAutofit/>
          </a:bodyPr>
          <a:lstStyle/>
          <a:p>
            <a:pPr algn="l"/>
            <a:r>
              <a:rPr lang="en-US" dirty="0">
                <a:solidFill>
                  <a:srgbClr val="0000FF"/>
                </a:solidFill>
              </a:rPr>
              <a:t>Step 2:  Calculate the predicted image distance</a:t>
            </a:r>
          </a:p>
        </p:txBody>
      </p:sp>
      <p:sp>
        <p:nvSpPr>
          <p:cNvPr id="7" name="Subtitle 2"/>
          <p:cNvSpPr txBox="1">
            <a:spLocks/>
          </p:cNvSpPr>
          <p:nvPr/>
        </p:nvSpPr>
        <p:spPr>
          <a:xfrm>
            <a:off x="0" y="5025298"/>
            <a:ext cx="8869916"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rgbClr val="0000FF"/>
                </a:solidFill>
              </a:rPr>
              <a:t>Step 3:  Set things up and wait for the lights to be turned off to test your prediction.</a:t>
            </a:r>
          </a:p>
        </p:txBody>
      </p:sp>
      <p:sp>
        <p:nvSpPr>
          <p:cNvPr id="6" name="Subtitle 2"/>
          <p:cNvSpPr txBox="1">
            <a:spLocks/>
          </p:cNvSpPr>
          <p:nvPr/>
        </p:nvSpPr>
        <p:spPr>
          <a:xfrm>
            <a:off x="274084" y="3633929"/>
            <a:ext cx="8869916"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rgbClr val="0000FF"/>
                </a:solidFill>
              </a:rPr>
              <a:t>Use measured f and s</a:t>
            </a:r>
            <a:r>
              <a:rPr lang="en-US" baseline="-25000" dirty="0">
                <a:solidFill>
                  <a:srgbClr val="0000FF"/>
                </a:solidFill>
              </a:rPr>
              <a:t>o</a:t>
            </a:r>
            <a:r>
              <a:rPr lang="en-US" dirty="0">
                <a:solidFill>
                  <a:srgbClr val="0000FF"/>
                </a:solidFill>
              </a:rPr>
              <a:t> = 45 cm. </a:t>
            </a:r>
          </a:p>
        </p:txBody>
      </p:sp>
      <p:graphicFrame>
        <p:nvGraphicFramePr>
          <p:cNvPr id="5" name="Object 4"/>
          <p:cNvGraphicFramePr>
            <a:graphicFrameLocks noChangeAspect="1"/>
          </p:cNvGraphicFramePr>
          <p:nvPr>
            <p:extLst>
              <p:ext uri="{D42A27DB-BD31-4B8C-83A1-F6EECF244321}">
                <p14:modId xmlns:p14="http://schemas.microsoft.com/office/powerpoint/2010/main" val="4122005334"/>
              </p:ext>
            </p:extLst>
          </p:nvPr>
        </p:nvGraphicFramePr>
        <p:xfrm>
          <a:off x="1828800" y="2298700"/>
          <a:ext cx="5486400" cy="1130300"/>
        </p:xfrm>
        <a:graphic>
          <a:graphicData uri="http://schemas.openxmlformats.org/presentationml/2006/ole">
            <mc:AlternateContent xmlns:mc="http://schemas.openxmlformats.org/markup-compatibility/2006">
              <mc:Choice xmlns:v="urn:schemas-microsoft-com:vml" Requires="v">
                <p:oleObj spid="_x0000_s3074" name="Document" r:id="rId3" imgW="5486400" imgH="1130300" progId="Word.Document.12">
                  <p:embed/>
                </p:oleObj>
              </mc:Choice>
              <mc:Fallback>
                <p:oleObj name="Document" r:id="rId3" imgW="5486400" imgH="1130300" progId="Word.Document.12">
                  <p:embed/>
                  <p:pic>
                    <p:nvPicPr>
                      <p:cNvPr id="5" name="Object 4"/>
                      <p:cNvPicPr/>
                      <p:nvPr/>
                    </p:nvPicPr>
                    <p:blipFill>
                      <a:blip r:embed="rId4"/>
                      <a:stretch>
                        <a:fillRect/>
                      </a:stretch>
                    </p:blipFill>
                    <p:spPr>
                      <a:xfrm>
                        <a:off x="1828800" y="2298700"/>
                        <a:ext cx="5486400" cy="1130300"/>
                      </a:xfrm>
                      <a:prstGeom prst="rect">
                        <a:avLst/>
                      </a:prstGeom>
                    </p:spPr>
                  </p:pic>
                </p:oleObj>
              </mc:Fallback>
            </mc:AlternateContent>
          </a:graphicData>
        </a:graphic>
      </p:graphicFrame>
    </p:spTree>
    <p:extLst>
      <p:ext uri="{BB962C8B-B14F-4D97-AF65-F5344CB8AC3E}">
        <p14:creationId xmlns:p14="http://schemas.microsoft.com/office/powerpoint/2010/main" val="295037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297"/>
            <a:ext cx="7772400" cy="1302296"/>
          </a:xfrm>
        </p:spPr>
        <p:txBody>
          <a:bodyPr>
            <a:normAutofit fontScale="90000"/>
          </a:bodyPr>
          <a:lstStyle/>
          <a:p>
            <a:r>
              <a:rPr lang="en-US" dirty="0"/>
              <a:t>Image Formation</a:t>
            </a:r>
            <a:br>
              <a:rPr lang="en-US" dirty="0"/>
            </a:br>
            <a:r>
              <a:rPr lang="en-US" dirty="0"/>
              <a:t>Follow Up</a:t>
            </a:r>
          </a:p>
        </p:txBody>
      </p:sp>
      <p:sp>
        <p:nvSpPr>
          <p:cNvPr id="3" name="Subtitle 2"/>
          <p:cNvSpPr>
            <a:spLocks noGrp="1"/>
          </p:cNvSpPr>
          <p:nvPr>
            <p:ph type="subTitle" idx="1"/>
          </p:nvPr>
        </p:nvSpPr>
        <p:spPr>
          <a:xfrm>
            <a:off x="175555" y="1413105"/>
            <a:ext cx="8869916" cy="1752600"/>
          </a:xfrm>
        </p:spPr>
        <p:txBody>
          <a:bodyPr>
            <a:normAutofit/>
          </a:bodyPr>
          <a:lstStyle/>
          <a:p>
            <a:pPr algn="l"/>
            <a:r>
              <a:rPr lang="en-US" dirty="0">
                <a:solidFill>
                  <a:srgbClr val="0000FF"/>
                </a:solidFill>
              </a:rPr>
              <a:t>Understand the nature of the problem.</a:t>
            </a:r>
          </a:p>
          <a:p>
            <a:pPr algn="l"/>
            <a:r>
              <a:rPr lang="en-US" dirty="0">
                <a:solidFill>
                  <a:srgbClr val="0000FF"/>
                </a:solidFill>
              </a:rPr>
              <a:t>Make a prediction.</a:t>
            </a:r>
          </a:p>
          <a:p>
            <a:pPr algn="l"/>
            <a:r>
              <a:rPr lang="en-US" dirty="0">
                <a:solidFill>
                  <a:srgbClr val="0000FF"/>
                </a:solidFill>
              </a:rPr>
              <a:t>Test it out.</a:t>
            </a:r>
          </a:p>
        </p:txBody>
      </p:sp>
      <p:sp>
        <p:nvSpPr>
          <p:cNvPr id="7" name="Subtitle 2"/>
          <p:cNvSpPr txBox="1">
            <a:spLocks/>
          </p:cNvSpPr>
          <p:nvPr/>
        </p:nvSpPr>
        <p:spPr>
          <a:xfrm>
            <a:off x="175555" y="4939805"/>
            <a:ext cx="8869916"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4400" dirty="0">
                <a:solidFill>
                  <a:srgbClr val="FF0000"/>
                </a:solidFill>
              </a:rPr>
              <a:t>How can this process be used in leadership?</a:t>
            </a:r>
          </a:p>
        </p:txBody>
      </p:sp>
      <p:sp>
        <p:nvSpPr>
          <p:cNvPr id="6" name="Subtitle 2"/>
          <p:cNvSpPr txBox="1">
            <a:spLocks/>
          </p:cNvSpPr>
          <p:nvPr/>
        </p:nvSpPr>
        <p:spPr>
          <a:xfrm>
            <a:off x="274084" y="3199681"/>
            <a:ext cx="8869916" cy="17526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4400" dirty="0">
                <a:solidFill>
                  <a:srgbClr val="FF0000"/>
                </a:solidFill>
              </a:rPr>
              <a:t>What was the feedback in this activity?</a:t>
            </a:r>
          </a:p>
        </p:txBody>
      </p:sp>
    </p:spTree>
    <p:extLst>
      <p:ext uri="{BB962C8B-B14F-4D97-AF65-F5344CB8AC3E}">
        <p14:creationId xmlns:p14="http://schemas.microsoft.com/office/powerpoint/2010/main" val="948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descr="double_pendulum.jpg"/>
          <p:cNvPicPr>
            <a:picLocks noChangeAspect="1"/>
          </p:cNvPicPr>
          <p:nvPr/>
        </p:nvPicPr>
        <p:blipFill>
          <a:blip r:embed="rId2"/>
          <a:srcRect/>
          <a:stretch>
            <a:fillRect/>
          </a:stretch>
        </p:blipFill>
        <p:spPr bwMode="auto">
          <a:xfrm>
            <a:off x="0" y="457200"/>
            <a:ext cx="9144000" cy="5943600"/>
          </a:xfrm>
          <a:prstGeom prst="rect">
            <a:avLst/>
          </a:prstGeom>
          <a:noFill/>
          <a:ln w="9525">
            <a:noFill/>
            <a:miter lim="800000"/>
            <a:headEnd/>
            <a:tailEnd/>
          </a:ln>
        </p:spPr>
      </p:pic>
      <p:sp>
        <p:nvSpPr>
          <p:cNvPr id="2" name="Rectangle 1"/>
          <p:cNvSpPr/>
          <p:nvPr/>
        </p:nvSpPr>
        <p:spPr>
          <a:xfrm>
            <a:off x="-30163" y="11113"/>
            <a:ext cx="9144001" cy="6858000"/>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46083" name="Title 3"/>
          <p:cNvSpPr>
            <a:spLocks noGrp="1"/>
          </p:cNvSpPr>
          <p:nvPr>
            <p:ph type="ctrTitle"/>
          </p:nvPr>
        </p:nvSpPr>
        <p:spPr>
          <a:xfrm>
            <a:off x="533400" y="1752600"/>
            <a:ext cx="7772400" cy="1470025"/>
          </a:xfrm>
        </p:spPr>
        <p:txBody>
          <a:bodyPr/>
          <a:lstStyle/>
          <a:p>
            <a:pPr algn="l"/>
            <a:r>
              <a:rPr lang="en-US" sz="6600"/>
              <a:t>Predictable </a:t>
            </a:r>
            <a:br>
              <a:rPr lang="en-US" sz="6600"/>
            </a:br>
            <a:r>
              <a:rPr lang="en-US" sz="6600"/>
              <a:t>                                                 </a:t>
            </a:r>
          </a:p>
        </p:txBody>
      </p:sp>
      <p:sp>
        <p:nvSpPr>
          <p:cNvPr id="46084" name="Subtitle 4"/>
          <p:cNvSpPr>
            <a:spLocks noGrp="1"/>
          </p:cNvSpPr>
          <p:nvPr>
            <p:ph type="subTitle" idx="1"/>
          </p:nvPr>
        </p:nvSpPr>
        <p:spPr>
          <a:xfrm>
            <a:off x="1752600" y="3581400"/>
            <a:ext cx="6400800" cy="1752600"/>
          </a:xfrm>
        </p:spPr>
        <p:txBody>
          <a:bodyPr/>
          <a:lstStyle/>
          <a:p>
            <a:r>
              <a:rPr lang="en-US" sz="6000">
                <a:solidFill>
                  <a:schemeClr val="tx1"/>
                </a:solidFill>
              </a:rPr>
              <a:t>Unpredictability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p:cNvPicPr>
            <a:picLocks noChangeAspect="1" noChangeArrowheads="1"/>
          </p:cNvPicPr>
          <p:nvPr/>
        </p:nvPicPr>
        <p:blipFill>
          <a:blip r:embed="rId2"/>
          <a:srcRect b="2174"/>
          <a:stretch>
            <a:fillRect/>
          </a:stretch>
        </p:blipFill>
        <p:spPr bwMode="auto">
          <a:xfrm>
            <a:off x="-201613" y="0"/>
            <a:ext cx="9756776" cy="6858000"/>
          </a:xfrm>
          <a:prstGeom prst="rect">
            <a:avLst/>
          </a:prstGeom>
          <a:noFill/>
          <a:ln w="9525">
            <a:noFill/>
            <a:miter lim="800000"/>
            <a:headEnd/>
            <a:tailEnd/>
          </a:ln>
        </p:spPr>
      </p:pic>
      <p:pic>
        <p:nvPicPr>
          <p:cNvPr id="47106" name="Picture 2" descr="http://upload.wikimedia.org/wikipedia/commons/3/39/GodfreyKneller-IsaacNewton-1689.jpg"/>
          <p:cNvPicPr>
            <a:picLocks noChangeAspect="1" noChangeArrowheads="1"/>
          </p:cNvPicPr>
          <p:nvPr/>
        </p:nvPicPr>
        <p:blipFill>
          <a:blip r:embed="rId3"/>
          <a:srcRect l="1903"/>
          <a:stretch>
            <a:fillRect/>
          </a:stretch>
        </p:blipFill>
        <p:spPr bwMode="auto">
          <a:xfrm>
            <a:off x="4343400" y="0"/>
            <a:ext cx="4987925" cy="6834188"/>
          </a:xfrm>
          <a:prstGeom prst="rect">
            <a:avLst/>
          </a:prstGeom>
          <a:noFill/>
          <a:ln w="9525">
            <a:noFill/>
            <a:miter lim="800000"/>
            <a:headEnd/>
            <a:tailEnd/>
          </a:ln>
        </p:spPr>
      </p:pic>
      <p:sp>
        <p:nvSpPr>
          <p:cNvPr id="47107" name="Title 1"/>
          <p:cNvSpPr>
            <a:spLocks noGrp="1"/>
          </p:cNvSpPr>
          <p:nvPr>
            <p:ph type="title"/>
          </p:nvPr>
        </p:nvSpPr>
        <p:spPr>
          <a:xfrm>
            <a:off x="533400" y="0"/>
            <a:ext cx="3182938" cy="1143000"/>
          </a:xfrm>
        </p:spPr>
        <p:txBody>
          <a:bodyPr/>
          <a:lstStyle/>
          <a:p>
            <a:r>
              <a:rPr lang="en-US">
                <a:solidFill>
                  <a:srgbClr val="FFFF00"/>
                </a:solidFill>
              </a:rPr>
              <a:t>Newton</a:t>
            </a:r>
          </a:p>
        </p:txBody>
      </p:sp>
      <p:sp>
        <p:nvSpPr>
          <p:cNvPr id="3" name="Content Placeholder 2"/>
          <p:cNvSpPr>
            <a:spLocks noGrp="1"/>
          </p:cNvSpPr>
          <p:nvPr>
            <p:ph idx="1"/>
          </p:nvPr>
        </p:nvSpPr>
        <p:spPr>
          <a:xfrm>
            <a:off x="152400" y="1066800"/>
            <a:ext cx="4865688" cy="5670550"/>
          </a:xfrm>
        </p:spPr>
        <p:txBody>
          <a:bodyPr rtlCol="0">
            <a:normAutofit fontScale="85000" lnSpcReduction="10000"/>
          </a:bodyPr>
          <a:lstStyle/>
          <a:p>
            <a:pPr fontAlgn="auto">
              <a:spcAft>
                <a:spcPts val="0"/>
              </a:spcAft>
              <a:buFont typeface="Arial" panose="020B0604020202020204" pitchFamily="34" charset="0"/>
              <a:buChar char="•"/>
              <a:defRPr/>
            </a:pPr>
            <a:r>
              <a:rPr lang="en-US" sz="4800" dirty="0">
                <a:solidFill>
                  <a:srgbClr val="FFFF00"/>
                </a:solidFill>
              </a:rPr>
              <a:t>Universe as a big machine</a:t>
            </a:r>
          </a:p>
          <a:p>
            <a:pPr fontAlgn="auto">
              <a:spcAft>
                <a:spcPts val="0"/>
              </a:spcAft>
              <a:buFont typeface="Arial" panose="020B0604020202020204" pitchFamily="34" charset="0"/>
              <a:buChar char="•"/>
              <a:defRPr/>
            </a:pPr>
            <a:r>
              <a:rPr lang="en-US" sz="4800" dirty="0">
                <a:solidFill>
                  <a:srgbClr val="FFFF00"/>
                </a:solidFill>
              </a:rPr>
              <a:t>Understand the whole by examining and understanding parts = </a:t>
            </a:r>
            <a:r>
              <a:rPr lang="en-US" sz="4800" i="1" dirty="0">
                <a:solidFill>
                  <a:srgbClr val="FFFF00"/>
                </a:solidFill>
              </a:rPr>
              <a:t>reductionism</a:t>
            </a:r>
          </a:p>
          <a:p>
            <a:pPr fontAlgn="auto">
              <a:spcAft>
                <a:spcPts val="0"/>
              </a:spcAft>
              <a:buFont typeface="Arial" panose="020B0604020202020204" pitchFamily="34" charset="0"/>
              <a:buChar char="•"/>
              <a:defRPr/>
            </a:pPr>
            <a:r>
              <a:rPr lang="en-US" sz="4800" dirty="0">
                <a:solidFill>
                  <a:srgbClr val="FFFF00"/>
                </a:solidFill>
              </a:rPr>
              <a:t>For Newton the universe was like a clock-work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Content Placeholder 2"/>
          <p:cNvSpPr>
            <a:spLocks noGrp="1"/>
          </p:cNvSpPr>
          <p:nvPr>
            <p:ph idx="1"/>
          </p:nvPr>
        </p:nvSpPr>
        <p:spPr>
          <a:xfrm>
            <a:off x="4800600" y="731838"/>
            <a:ext cx="3989388" cy="5410200"/>
          </a:xfrm>
        </p:spPr>
        <p:txBody>
          <a:bodyPr/>
          <a:lstStyle/>
          <a:p>
            <a:r>
              <a:rPr lang="en-US"/>
              <a:t>Great success, put man on moon</a:t>
            </a:r>
          </a:p>
          <a:p>
            <a:r>
              <a:rPr lang="en-US"/>
              <a:t>Traditional management structure is based on this approach</a:t>
            </a:r>
          </a:p>
          <a:p>
            <a:pPr lvl="1"/>
            <a:r>
              <a:rPr lang="en-US"/>
              <a:t>Rigid structure</a:t>
            </a:r>
          </a:p>
          <a:p>
            <a:pPr lvl="1"/>
            <a:r>
              <a:rPr lang="en-US"/>
              <a:t>Tightly defined roles</a:t>
            </a:r>
          </a:p>
          <a:p>
            <a:pPr lvl="1"/>
            <a:r>
              <a:rPr lang="en-US"/>
              <a:t>People are part of machine – cogs don’t change</a:t>
            </a:r>
          </a:p>
        </p:txBody>
      </p:sp>
      <p:pic>
        <p:nvPicPr>
          <p:cNvPr id="48130" name="Picture 2" descr="C:\Users\rtlines\Pictures\4-14-2013\DSC02149.JPG"/>
          <p:cNvPicPr>
            <a:picLocks noChangeAspect="1" noChangeArrowheads="1"/>
          </p:cNvPicPr>
          <p:nvPr/>
        </p:nvPicPr>
        <p:blipFill>
          <a:blip r:embed="rId2"/>
          <a:srcRect/>
          <a:stretch>
            <a:fillRect/>
          </a:stretch>
        </p:blipFill>
        <p:spPr bwMode="auto">
          <a:xfrm>
            <a:off x="0" y="-3175"/>
            <a:ext cx="4572000" cy="688022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endParaRPr lang="en-US"/>
          </a:p>
        </p:txBody>
      </p:sp>
      <p:sp>
        <p:nvSpPr>
          <p:cNvPr id="16386" name="Content Placeholder 2"/>
          <p:cNvSpPr>
            <a:spLocks noGrp="1"/>
          </p:cNvSpPr>
          <p:nvPr>
            <p:ph idx="1"/>
          </p:nvPr>
        </p:nvSpPr>
        <p:spPr/>
        <p:txBody>
          <a:bodyPr/>
          <a:lstStyle/>
          <a:p>
            <a:endParaRPr lang="en-US"/>
          </a:p>
        </p:txBody>
      </p:sp>
      <p:pic>
        <p:nvPicPr>
          <p:cNvPr id="16387" name="Picture 2" descr="C:\Users\rtlines\Pictures\4-24-2013\DSC04230.JPG"/>
          <p:cNvPicPr>
            <a:picLocks noChangeAspect="1" noChangeArrowheads="1"/>
          </p:cNvPicPr>
          <p:nvPr/>
        </p:nvPicPr>
        <p:blipFill>
          <a:blip r:embed="rId2"/>
          <a:srcRect l="29630" t="9386" b="12517"/>
          <a:stretch>
            <a:fillRect/>
          </a:stretch>
        </p:blipFill>
        <p:spPr bwMode="auto">
          <a:xfrm>
            <a:off x="-144463" y="7938"/>
            <a:ext cx="9288463" cy="6850062"/>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descr="C:\Users\rtlines\Pictures\4-14-2013\DSC02149.JPG"/>
          <p:cNvPicPr>
            <a:picLocks noChangeAspect="1" noChangeArrowheads="1"/>
          </p:cNvPicPr>
          <p:nvPr/>
        </p:nvPicPr>
        <p:blipFill>
          <a:blip r:embed="rId2"/>
          <a:srcRect/>
          <a:stretch>
            <a:fillRect/>
          </a:stretch>
        </p:blipFill>
        <p:spPr bwMode="auto">
          <a:xfrm>
            <a:off x="0" y="-3175"/>
            <a:ext cx="4572000" cy="6880225"/>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9155" name="Title 1"/>
          <p:cNvSpPr>
            <a:spLocks noGrp="1"/>
          </p:cNvSpPr>
          <p:nvPr>
            <p:ph type="title"/>
          </p:nvPr>
        </p:nvSpPr>
        <p:spPr/>
        <p:txBody>
          <a:bodyPr/>
          <a:lstStyle/>
          <a:p>
            <a:r>
              <a:rPr lang="en-US" sz="6000"/>
              <a:t>Newton in Leadership</a:t>
            </a:r>
          </a:p>
        </p:txBody>
      </p:sp>
      <p:sp>
        <p:nvSpPr>
          <p:cNvPr id="3" name="Content Placeholder 2"/>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sz="4000" dirty="0"/>
              <a:t>Newton never tied his ideas about physics to leadership</a:t>
            </a:r>
          </a:p>
          <a:p>
            <a:pPr fontAlgn="auto">
              <a:spcAft>
                <a:spcPts val="0"/>
              </a:spcAft>
              <a:buFont typeface="Arial" panose="020B0604020202020204" pitchFamily="34" charset="0"/>
              <a:buChar char="•"/>
              <a:defRPr/>
            </a:pPr>
            <a:r>
              <a:rPr lang="en-US" sz="4000" dirty="0"/>
              <a:t>Others did, and his ideas show up as part of the deterministic model in organizational psychology</a:t>
            </a:r>
          </a:p>
          <a:p>
            <a:pPr marL="0" indent="0" fontAlgn="auto">
              <a:spcAft>
                <a:spcPts val="0"/>
              </a:spcAft>
              <a:buFont typeface="Arial" panose="020B0604020202020204" pitchFamily="34" charset="0"/>
              <a:buNone/>
              <a:defRPr/>
            </a:pPr>
            <a:endParaRPr lang="en-US" sz="4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2" descr="C:\Users\rtlines\Pictures\4-14-2013\DSC02149.JPG"/>
          <p:cNvPicPr>
            <a:picLocks noChangeAspect="1" noChangeArrowheads="1"/>
          </p:cNvPicPr>
          <p:nvPr/>
        </p:nvPicPr>
        <p:blipFill>
          <a:blip r:embed="rId2"/>
          <a:srcRect/>
          <a:stretch>
            <a:fillRect/>
          </a:stretch>
        </p:blipFill>
        <p:spPr bwMode="auto">
          <a:xfrm>
            <a:off x="0" y="-3175"/>
            <a:ext cx="4572000" cy="6880225"/>
          </a:xfrm>
          <a:prstGeom prst="rect">
            <a:avLst/>
          </a:prstGeom>
          <a:noFill/>
          <a:ln w="9525">
            <a:noFill/>
            <a:miter lim="800000"/>
            <a:headEnd/>
            <a:tailEnd/>
          </a:ln>
        </p:spPr>
      </p:pic>
      <p:sp>
        <p:nvSpPr>
          <p:cNvPr id="5" name="Rectangle 4"/>
          <p:cNvSpPr/>
          <p:nvPr/>
        </p:nvSpPr>
        <p:spPr>
          <a:xfrm>
            <a:off x="7938" y="9525"/>
            <a:ext cx="9144000"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0179" name="Title 1"/>
          <p:cNvSpPr>
            <a:spLocks noGrp="1"/>
          </p:cNvSpPr>
          <p:nvPr>
            <p:ph type="title"/>
          </p:nvPr>
        </p:nvSpPr>
        <p:spPr/>
        <p:txBody>
          <a:bodyPr/>
          <a:lstStyle/>
          <a:p>
            <a:r>
              <a:rPr lang="en-US"/>
              <a:t>Newton in Leadership</a:t>
            </a:r>
          </a:p>
        </p:txBody>
      </p:sp>
      <p:sp>
        <p:nvSpPr>
          <p:cNvPr id="3" name="Content Placeholder 2"/>
          <p:cNvSpPr>
            <a:spLocks noGrp="1"/>
          </p:cNvSpPr>
          <p:nvPr>
            <p:ph idx="1"/>
          </p:nvPr>
        </p:nvSpPr>
        <p:spPr/>
        <p:txBody>
          <a:bodyPr>
            <a:normAutofit/>
          </a:bodyPr>
          <a:lstStyle/>
          <a:p>
            <a:pPr>
              <a:lnSpc>
                <a:spcPct val="90000"/>
              </a:lnSpc>
            </a:pPr>
            <a:r>
              <a:rPr lang="en-US"/>
              <a:t>Newtonian models make rigid leadership structures </a:t>
            </a:r>
          </a:p>
          <a:p>
            <a:pPr lvl="1">
              <a:lnSpc>
                <a:spcPct val="90000"/>
              </a:lnSpc>
            </a:pPr>
            <a:r>
              <a:rPr lang="en-US"/>
              <a:t>Roles are a dominant characteristic</a:t>
            </a:r>
          </a:p>
          <a:p>
            <a:pPr lvl="1">
              <a:lnSpc>
                <a:spcPct val="90000"/>
              </a:lnSpc>
            </a:pPr>
            <a:r>
              <a:rPr lang="en-US"/>
              <a:t>Many levels of leadership</a:t>
            </a:r>
          </a:p>
          <a:p>
            <a:pPr>
              <a:lnSpc>
                <a:spcPct val="90000"/>
              </a:lnSpc>
            </a:pPr>
            <a:endParaRPr lang="en-US"/>
          </a:p>
          <a:p>
            <a:pPr>
              <a:lnSpc>
                <a:spcPct val="90000"/>
              </a:lnSpc>
            </a:pPr>
            <a:r>
              <a:rPr lang="en-US"/>
              <a:t>Works well for manufacturing</a:t>
            </a:r>
          </a:p>
          <a:p>
            <a:pPr lvl="1">
              <a:lnSpc>
                <a:spcPct val="90000"/>
              </a:lnSpc>
            </a:pPr>
            <a:r>
              <a:rPr lang="en-US"/>
              <a:t>Product is a set of clockwork like parts</a:t>
            </a:r>
          </a:p>
          <a:p>
            <a:pPr lvl="1">
              <a:lnSpc>
                <a:spcPct val="90000"/>
              </a:lnSpc>
            </a:pPr>
            <a:r>
              <a:rPr lang="en-US"/>
              <a:t>A clockwork leadership with each person responsible for a part</a:t>
            </a:r>
          </a:p>
          <a:p>
            <a:pPr>
              <a:lnSpc>
                <a:spcPct val="90000"/>
              </a:lnSpc>
              <a:buFont typeface="Arial" charset="0"/>
              <a:buNone/>
            </a:pP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Newtonian (reductionist) Leadership Approach</a:t>
            </a:r>
            <a:endParaRPr lang="en-US" sz="4000" dirty="0"/>
          </a:p>
        </p:txBody>
      </p:sp>
      <p:sp>
        <p:nvSpPr>
          <p:cNvPr id="3" name="Content Placeholder 2"/>
          <p:cNvSpPr>
            <a:spLocks noGrp="1"/>
          </p:cNvSpPr>
          <p:nvPr>
            <p:ph idx="1"/>
          </p:nvPr>
        </p:nvSpPr>
        <p:spPr/>
        <p:txBody>
          <a:bodyPr/>
          <a:lstStyle/>
          <a:p>
            <a:pPr lvl="1" fontAlgn="auto">
              <a:spcAft>
                <a:spcPts val="0"/>
              </a:spcAft>
              <a:buFont typeface="Arial" panose="020B0604020202020204" pitchFamily="34" charset="0"/>
              <a:buChar char="–"/>
              <a:defRPr/>
            </a:pPr>
            <a:r>
              <a:rPr lang="en-US" sz="1800" dirty="0"/>
              <a:t>Rigid structure, many levels of leadership</a:t>
            </a:r>
          </a:p>
          <a:p>
            <a:pPr lvl="1" fontAlgn="auto">
              <a:spcAft>
                <a:spcPts val="0"/>
              </a:spcAft>
              <a:buFont typeface="Arial" panose="020B0604020202020204" pitchFamily="34" charset="0"/>
              <a:buChar char="–"/>
              <a:defRPr/>
            </a:pPr>
            <a:r>
              <a:rPr lang="en-US" sz="1800" dirty="0"/>
              <a:t>Tightly defined roles</a:t>
            </a:r>
          </a:p>
          <a:p>
            <a:pPr lvl="1" fontAlgn="auto">
              <a:spcAft>
                <a:spcPts val="0"/>
              </a:spcAft>
              <a:buFont typeface="Arial" panose="020B0604020202020204" pitchFamily="34" charset="0"/>
              <a:buChar char="–"/>
              <a:defRPr/>
            </a:pPr>
            <a:r>
              <a:rPr lang="en-US" sz="1800" dirty="0"/>
              <a:t>People are viewed as </a:t>
            </a:r>
            <a:br>
              <a:rPr lang="en-US" sz="1800" dirty="0"/>
            </a:br>
            <a:r>
              <a:rPr lang="en-US" sz="1800" dirty="0"/>
              <a:t>“resources”-part of the machine</a:t>
            </a:r>
          </a:p>
          <a:p>
            <a:pPr fontAlgn="auto">
              <a:spcAft>
                <a:spcPts val="0"/>
              </a:spcAft>
              <a:buFont typeface="Arial" panose="020B0604020202020204" pitchFamily="34" charset="0"/>
              <a:buChar char="•"/>
              <a:defRPr/>
            </a:pPr>
            <a:r>
              <a:rPr lang="en-US" sz="2000" b="1" dirty="0"/>
              <a:t>Good for </a:t>
            </a:r>
          </a:p>
          <a:p>
            <a:pPr lvl="1" fontAlgn="auto">
              <a:spcAft>
                <a:spcPts val="0"/>
              </a:spcAft>
              <a:buFont typeface="Arial" panose="020B0604020202020204" pitchFamily="34" charset="0"/>
              <a:buChar char="–"/>
              <a:defRPr/>
            </a:pPr>
            <a:r>
              <a:rPr lang="en-US" sz="1800" dirty="0"/>
              <a:t>Long term manufacturing projects</a:t>
            </a:r>
          </a:p>
          <a:p>
            <a:pPr lvl="1" fontAlgn="auto">
              <a:spcAft>
                <a:spcPts val="0"/>
              </a:spcAft>
              <a:buFont typeface="Arial" panose="020B0604020202020204" pitchFamily="34" charset="0"/>
              <a:buChar char="–"/>
              <a:defRPr/>
            </a:pPr>
            <a:r>
              <a:rPr lang="en-US" sz="1800" dirty="0"/>
              <a:t>Financial systems</a:t>
            </a:r>
          </a:p>
          <a:p>
            <a:pPr fontAlgn="auto">
              <a:spcAft>
                <a:spcPts val="0"/>
              </a:spcAft>
              <a:buFont typeface="Arial" panose="020B0604020202020204" pitchFamily="34" charset="0"/>
              <a:buChar char="•"/>
              <a:defRPr/>
            </a:pPr>
            <a:r>
              <a:rPr lang="en-US" sz="2000" b="1" dirty="0"/>
              <a:t>Characteristics</a:t>
            </a:r>
          </a:p>
          <a:p>
            <a:pPr lvl="1" fontAlgn="auto">
              <a:spcAft>
                <a:spcPts val="0"/>
              </a:spcAft>
              <a:buFont typeface="Arial" panose="020B0604020202020204" pitchFamily="34" charset="0"/>
              <a:buChar char="–"/>
              <a:defRPr/>
            </a:pPr>
            <a:r>
              <a:rPr lang="en-US" sz="1800" dirty="0"/>
              <a:t>Rigid control</a:t>
            </a:r>
          </a:p>
          <a:p>
            <a:pPr lvl="1" fontAlgn="auto">
              <a:spcAft>
                <a:spcPts val="0"/>
              </a:spcAft>
              <a:buFont typeface="Arial" panose="020B0604020202020204" pitchFamily="34" charset="0"/>
              <a:buChar char="–"/>
              <a:defRPr/>
            </a:pPr>
            <a:r>
              <a:rPr lang="en-US" sz="1800" dirty="0"/>
              <a:t>Leader involved in all aspects of operation </a:t>
            </a:r>
          </a:p>
          <a:p>
            <a:pPr lvl="1" fontAlgn="auto">
              <a:spcAft>
                <a:spcPts val="0"/>
              </a:spcAft>
              <a:buFont typeface="Arial" panose="020B0604020202020204" pitchFamily="34" charset="0"/>
              <a:buChar char="–"/>
              <a:defRPr/>
            </a:pPr>
            <a:r>
              <a:rPr lang="en-US" sz="1800" dirty="0"/>
              <a:t>Results are judged against strict, detailed specifications </a:t>
            </a:r>
          </a:p>
          <a:p>
            <a:pPr lvl="1" fontAlgn="auto">
              <a:spcAft>
                <a:spcPts val="0"/>
              </a:spcAft>
              <a:buFont typeface="Arial" panose="020B0604020202020204" pitchFamily="34" charset="0"/>
              <a:buChar char="–"/>
              <a:defRPr/>
            </a:pPr>
            <a:r>
              <a:rPr lang="en-US" sz="1800" dirty="0"/>
              <a:t>Promotions  are a strong part of the reward system</a:t>
            </a:r>
          </a:p>
          <a:p>
            <a:pPr lvl="1" fontAlgn="auto">
              <a:spcAft>
                <a:spcPts val="0"/>
              </a:spcAft>
              <a:buFont typeface="Arial" panose="020B0604020202020204" pitchFamily="34" charset="0"/>
              <a:buChar char="–"/>
              <a:defRPr/>
            </a:pPr>
            <a:r>
              <a:rPr lang="en-US" sz="1800" dirty="0"/>
              <a:t>Change adverse</a:t>
            </a:r>
          </a:p>
          <a:p>
            <a:pPr lvl="1" fontAlgn="auto">
              <a:spcAft>
                <a:spcPts val="0"/>
              </a:spcAft>
              <a:buFont typeface="Arial" panose="020B0604020202020204" pitchFamily="34" charset="0"/>
              <a:buChar char="–"/>
              <a:defRPr/>
            </a:pPr>
            <a:r>
              <a:rPr lang="en-US" sz="1800" dirty="0"/>
              <a:t>Expensive – requires large structure</a:t>
            </a:r>
          </a:p>
          <a:p>
            <a:endParaRPr lang="en-US" sz="2000" dirty="0"/>
          </a:p>
        </p:txBody>
      </p:sp>
    </p:spTree>
    <p:extLst>
      <p:ext uri="{BB962C8B-B14F-4D97-AF65-F5344CB8AC3E}">
        <p14:creationId xmlns:p14="http://schemas.microsoft.com/office/powerpoint/2010/main" val="1929604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http://upload.wikimedia.org/wikipedia/commons/7/77/DPLE.jpg"/>
          <p:cNvPicPr>
            <a:picLocks noChangeAspect="1" noChangeArrowheads="1"/>
          </p:cNvPicPr>
          <p:nvPr/>
        </p:nvPicPr>
        <p:blipFill>
          <a:blip r:embed="rId2"/>
          <a:srcRect l="3012" t="1408" r="4877" b="-1408"/>
          <a:stretch>
            <a:fillRect/>
          </a:stretch>
        </p:blipFill>
        <p:spPr bwMode="auto">
          <a:xfrm>
            <a:off x="0" y="0"/>
            <a:ext cx="9144000" cy="6986588"/>
          </a:xfrm>
          <a:prstGeom prst="rect">
            <a:avLst/>
          </a:prstGeom>
          <a:noFill/>
          <a:ln w="9525">
            <a:noFill/>
            <a:miter lim="800000"/>
            <a:headEnd/>
            <a:tailEnd/>
          </a:ln>
        </p:spPr>
      </p:pic>
      <p:sp>
        <p:nvSpPr>
          <p:cNvPr id="51203" name="Content Placeholder 2"/>
          <p:cNvSpPr>
            <a:spLocks noGrp="1"/>
          </p:cNvSpPr>
          <p:nvPr>
            <p:ph idx="1"/>
          </p:nvPr>
        </p:nvSpPr>
        <p:spPr>
          <a:xfrm>
            <a:off x="82550" y="6069013"/>
            <a:ext cx="8229600" cy="542925"/>
          </a:xfrm>
        </p:spPr>
        <p:txBody>
          <a:bodyPr/>
          <a:lstStyle/>
          <a:p>
            <a:pPr>
              <a:buFont typeface="Arial" charset="0"/>
              <a:buNone/>
            </a:pPr>
            <a:r>
              <a:rPr lang="en-US">
                <a:solidFill>
                  <a:srgbClr val="FFFF00"/>
                </a:solidFill>
              </a:rPr>
              <a:t>Transition to Chaos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2" descr="http://upload.wikimedia.org/wikipedia/commons/7/77/DPLE.jpg"/>
          <p:cNvPicPr>
            <a:picLocks noChangeAspect="1" noChangeArrowheads="1"/>
          </p:cNvPicPr>
          <p:nvPr/>
        </p:nvPicPr>
        <p:blipFill>
          <a:blip r:embed="rId2"/>
          <a:srcRect l="3012" t="1408" r="4877" b="-1408"/>
          <a:stretch>
            <a:fillRect/>
          </a:stretch>
        </p:blipFill>
        <p:spPr bwMode="auto">
          <a:xfrm>
            <a:off x="0" y="0"/>
            <a:ext cx="9144000" cy="6986588"/>
          </a:xfrm>
          <a:prstGeom prst="rect">
            <a:avLst/>
          </a:prstGeom>
          <a:noFill/>
          <a:ln w="9525">
            <a:noFill/>
            <a:miter lim="800000"/>
            <a:headEnd/>
            <a:tailEnd/>
          </a:ln>
        </p:spPr>
      </p:pic>
      <p:sp>
        <p:nvSpPr>
          <p:cNvPr id="5" name="Rectangle 4"/>
          <p:cNvSpPr/>
          <p:nvPr/>
        </p:nvSpPr>
        <p:spPr>
          <a:xfrm>
            <a:off x="0" y="17463"/>
            <a:ext cx="9144000"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2227" name="Content Placeholder 2"/>
          <p:cNvSpPr>
            <a:spLocks noGrp="1"/>
          </p:cNvSpPr>
          <p:nvPr>
            <p:ph idx="1"/>
          </p:nvPr>
        </p:nvSpPr>
        <p:spPr>
          <a:xfrm>
            <a:off x="457200" y="304800"/>
            <a:ext cx="8229600" cy="5821363"/>
          </a:xfrm>
        </p:spPr>
        <p:txBody>
          <a:bodyPr/>
          <a:lstStyle/>
          <a:p>
            <a:r>
              <a:rPr lang="en-US"/>
              <a:t>Scientists and Engineers were so enamored with the regularity of the Newtonian reductionary universe</a:t>
            </a:r>
          </a:p>
          <a:p>
            <a:pPr lvl="1"/>
            <a:r>
              <a:rPr lang="en-US"/>
              <a:t>Marvelous progress:  Space flight, air flight, iPads, Microwave ovens, etc.</a:t>
            </a:r>
          </a:p>
          <a:p>
            <a:pPr lvl="1"/>
            <a:r>
              <a:rPr lang="en-US"/>
              <a:t>Ignored and avoided cases where predictable behavior was not possible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endParaRPr lang="en-US"/>
          </a:p>
        </p:txBody>
      </p:sp>
      <p:sp>
        <p:nvSpPr>
          <p:cNvPr id="53250" name="Content Placeholder 2"/>
          <p:cNvSpPr>
            <a:spLocks noGrp="1"/>
          </p:cNvSpPr>
          <p:nvPr>
            <p:ph idx="1"/>
          </p:nvPr>
        </p:nvSpPr>
        <p:spPr/>
        <p:txBody>
          <a:bodyPr/>
          <a:lstStyle/>
          <a:p>
            <a:endParaRPr lang="en-US"/>
          </a:p>
        </p:txBody>
      </p:sp>
      <p:pic>
        <p:nvPicPr>
          <p:cNvPr id="53251" name="Picture 2" descr="http://upload.wikimedia.org/wikipedia/commons/c/c9/USS_Cowpens_%28CVL-25%29_during_Typhoon_Cobra.jpg"/>
          <p:cNvPicPr>
            <a:picLocks noChangeAspect="1" noChangeArrowheads="1"/>
          </p:cNvPicPr>
          <p:nvPr/>
        </p:nvPicPr>
        <p:blipFill>
          <a:blip r:embed="rId2"/>
          <a:srcRect r="9753"/>
          <a:stretch>
            <a:fillRect/>
          </a:stretch>
        </p:blipFill>
        <p:spPr bwMode="auto">
          <a:xfrm>
            <a:off x="0" y="0"/>
            <a:ext cx="9144000" cy="6934200"/>
          </a:xfrm>
          <a:prstGeom prst="rect">
            <a:avLst/>
          </a:prstGeom>
          <a:noFill/>
          <a:ln w="9525">
            <a:noFill/>
            <a:miter lim="800000"/>
            <a:headEnd/>
            <a:tailEnd/>
          </a:ln>
        </p:spPr>
      </p:pic>
      <p:sp>
        <p:nvSpPr>
          <p:cNvPr id="5" name="TextBox 4"/>
          <p:cNvSpPr txBox="1"/>
          <p:nvPr/>
        </p:nvSpPr>
        <p:spPr>
          <a:xfrm>
            <a:off x="133350" y="228600"/>
            <a:ext cx="8705850" cy="2439988"/>
          </a:xfrm>
          <a:prstGeom prst="rect">
            <a:avLst/>
          </a:prstGeom>
          <a:noFill/>
        </p:spPr>
        <p:txBody>
          <a:bodyPr wrap="none">
            <a:spAutoFit/>
          </a:bodyPr>
          <a:lstStyle/>
          <a:p>
            <a:r>
              <a:rPr lang="en-US" sz="2800" b="0">
                <a:latin typeface="Calibri" pitchFamily="34" charset="0"/>
              </a:rPr>
              <a:t>1944 the Pacific Fleet is caught unaware by Typhoon Cobra</a:t>
            </a:r>
          </a:p>
          <a:p>
            <a:endParaRPr lang="en-US" sz="2800" b="0">
              <a:latin typeface="Calibri" pitchFamily="34" charset="0"/>
            </a:endParaRPr>
          </a:p>
          <a:p>
            <a:pPr>
              <a:buFont typeface="Arial" charset="0"/>
              <a:buChar char="•"/>
            </a:pPr>
            <a:r>
              <a:rPr lang="en-US" sz="2000" b="0">
                <a:latin typeface="Calibri" pitchFamily="34" charset="0"/>
              </a:rPr>
              <a:t>790 Officers and Sailors lost</a:t>
            </a:r>
          </a:p>
          <a:p>
            <a:pPr>
              <a:buFont typeface="Arial" charset="0"/>
              <a:buChar char="•"/>
            </a:pPr>
            <a:r>
              <a:rPr lang="en-US" sz="2000" b="0">
                <a:latin typeface="Calibri" pitchFamily="34" charset="0"/>
              </a:rPr>
              <a:t>USS Hull, USS Monaghan, USS Spence all sank</a:t>
            </a:r>
          </a:p>
          <a:p>
            <a:pPr>
              <a:buFont typeface="Arial" charset="0"/>
              <a:buChar char="•"/>
            </a:pPr>
            <a:r>
              <a:rPr lang="en-US" sz="2000" b="0">
                <a:latin typeface="Calibri" pitchFamily="34" charset="0"/>
              </a:rPr>
              <a:t>146 Aircraft lost</a:t>
            </a:r>
          </a:p>
          <a:p>
            <a:pPr>
              <a:buFont typeface="Arial" charset="0"/>
              <a:buChar char="•"/>
            </a:pPr>
            <a:r>
              <a:rPr lang="en-US" sz="2000" b="0">
                <a:latin typeface="Calibri" pitchFamily="34" charset="0"/>
              </a:rPr>
              <a:t>All other vessels damaged, some very severely</a:t>
            </a:r>
          </a:p>
          <a:p>
            <a:endParaRPr lang="en-US" b="0">
              <a:latin typeface="Calibri"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descr="http://upload.wikimedia.org/wikipedia/commons/c/c9/USS_Cowpens_%28CVL-25%29_during_Typhoon_Cobra.jpg"/>
          <p:cNvPicPr>
            <a:picLocks noChangeAspect="1" noChangeArrowheads="1"/>
          </p:cNvPicPr>
          <p:nvPr/>
        </p:nvPicPr>
        <p:blipFill>
          <a:blip r:embed="rId2"/>
          <a:srcRect r="9753"/>
          <a:stretch>
            <a:fillRect/>
          </a:stretch>
        </p:blipFill>
        <p:spPr bwMode="auto">
          <a:xfrm>
            <a:off x="0" y="0"/>
            <a:ext cx="9144000" cy="6934200"/>
          </a:xfrm>
          <a:prstGeom prst="rect">
            <a:avLst/>
          </a:prstGeom>
          <a:noFill/>
          <a:ln w="9525">
            <a:noFill/>
            <a:miter lim="800000"/>
            <a:headEnd/>
            <a:tailEnd/>
          </a:ln>
        </p:spPr>
      </p:pic>
      <p:sp>
        <p:nvSpPr>
          <p:cNvPr id="5" name="Rectangle 4"/>
          <p:cNvSpPr/>
          <p:nvPr/>
        </p:nvSpPr>
        <p:spPr>
          <a:xfrm>
            <a:off x="0" y="17463"/>
            <a:ext cx="9144000" cy="69167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4275" name="Content Placeholder 2"/>
          <p:cNvSpPr>
            <a:spLocks noGrp="1"/>
          </p:cNvSpPr>
          <p:nvPr>
            <p:ph idx="1"/>
          </p:nvPr>
        </p:nvSpPr>
        <p:spPr>
          <a:xfrm>
            <a:off x="457200" y="381000"/>
            <a:ext cx="8229600" cy="5745163"/>
          </a:xfrm>
        </p:spPr>
        <p:txBody>
          <a:bodyPr/>
          <a:lstStyle/>
          <a:p>
            <a:pPr marL="0" indent="0">
              <a:buFont typeface="Arial" charset="0"/>
              <a:buNone/>
            </a:pPr>
            <a:r>
              <a:rPr lang="en-US" sz="4000"/>
              <a:t>Admiral Nimitz demanded we never be blind again</a:t>
            </a:r>
          </a:p>
          <a:p>
            <a:pPr marL="0" indent="0">
              <a:buFont typeface="Arial" charset="0"/>
              <a:buNone/>
            </a:pPr>
            <a:endParaRPr lang="en-US" sz="4000"/>
          </a:p>
          <a:p>
            <a:pPr marL="0" indent="0">
              <a:buFont typeface="Arial" charset="0"/>
              <a:buNone/>
            </a:pPr>
            <a:r>
              <a:rPr lang="en-US" sz="4000"/>
              <a:t>This was the beginning of the National Weather Service</a:t>
            </a:r>
          </a:p>
          <a:p>
            <a:pPr marL="971550" lvl="1" indent="-571500">
              <a:buFont typeface="Wingdings" pitchFamily="2" charset="2"/>
              <a:buChar char="§"/>
            </a:pPr>
            <a:r>
              <a:rPr lang="en-US" sz="3600"/>
              <a:t>But weather is a non-Newtoninan system!</a:t>
            </a:r>
          </a:p>
          <a:p>
            <a:pPr marL="971550" lvl="1" indent="-571500">
              <a:buFont typeface="Wingdings" pitchFamily="2" charset="2"/>
              <a:buChar char="§"/>
            </a:pPr>
            <a:r>
              <a:rPr lang="en-US" sz="3600"/>
              <a:t>We could not ignore the non-predictable part of the universe any more!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ctrTitle"/>
          </p:nvPr>
        </p:nvSpPr>
        <p:spPr>
          <a:xfrm>
            <a:off x="0" y="0"/>
            <a:ext cx="9144000" cy="1143000"/>
          </a:xfrm>
          <a:solidFill>
            <a:srgbClr val="FFFFA3"/>
          </a:solidFill>
        </p:spPr>
        <p:txBody>
          <a:bodyPr/>
          <a:lstStyle/>
          <a:p>
            <a:r>
              <a:rPr lang="en-US">
                <a:solidFill>
                  <a:srgbClr val="FF0000"/>
                </a:solidFill>
                <a:latin typeface="Arial" charset="0"/>
                <a:cs typeface="Arial" charset="0"/>
              </a:rPr>
              <a:t>Edward Lorenz</a:t>
            </a:r>
          </a:p>
        </p:txBody>
      </p:sp>
      <p:sp>
        <p:nvSpPr>
          <p:cNvPr id="3" name="Subtitle 2"/>
          <p:cNvSpPr>
            <a:spLocks noGrp="1"/>
          </p:cNvSpPr>
          <p:nvPr>
            <p:ph type="subTitle" idx="1"/>
          </p:nvPr>
        </p:nvSpPr>
        <p:spPr>
          <a:xfrm>
            <a:off x="0" y="4648200"/>
            <a:ext cx="9144000" cy="2209800"/>
          </a:xfrm>
          <a:solidFill>
            <a:srgbClr val="FFFFA3"/>
          </a:solidFill>
        </p:spPr>
        <p:txBody>
          <a:bodyPr rtlCol="0">
            <a:normAutofit fontScale="92500"/>
          </a:bodyPr>
          <a:lstStyle/>
          <a:p>
            <a:pPr algn="l" fontAlgn="auto">
              <a:spcAft>
                <a:spcPts val="0"/>
              </a:spcAft>
              <a:buFont typeface="Arial" panose="020B0604020202020204" pitchFamily="34" charset="0"/>
              <a:buNone/>
              <a:defRPr/>
            </a:pPr>
            <a:r>
              <a:rPr lang="en-US" dirty="0">
                <a:solidFill>
                  <a:srgbClr val="0000FF"/>
                </a:solidFill>
                <a:latin typeface="Arial" pitchFamily="34" charset="0"/>
                <a:cs typeface="Arial" pitchFamily="34" charset="0"/>
              </a:rPr>
              <a:t>From nearly the same starting point, Lorenz saw his computer weather produce patterns that grew farther and farther apart until all resemblance disappeared.</a:t>
            </a:r>
          </a:p>
          <a:p>
            <a:pPr algn="l" fontAlgn="auto">
              <a:spcAft>
                <a:spcPts val="0"/>
              </a:spcAft>
              <a:buFont typeface="Arial" panose="020B0604020202020204" pitchFamily="34" charset="0"/>
              <a:buNone/>
              <a:defRPr/>
            </a:pPr>
            <a:r>
              <a:rPr lang="en-US" dirty="0">
                <a:solidFill>
                  <a:srgbClr val="00B050"/>
                </a:solidFill>
                <a:latin typeface="Arial" pitchFamily="34" charset="0"/>
                <a:cs typeface="Arial" pitchFamily="34" charset="0"/>
              </a:rPr>
              <a:t>Made </a:t>
            </a:r>
            <a:r>
              <a:rPr lang="en-US" i="1" dirty="0">
                <a:solidFill>
                  <a:srgbClr val="00B050"/>
                </a:solidFill>
                <a:latin typeface="Arial" pitchFamily="34" charset="0"/>
                <a:cs typeface="Arial" pitchFamily="34" charset="0"/>
              </a:rPr>
              <a:t>long-term</a:t>
            </a:r>
            <a:r>
              <a:rPr lang="en-US" dirty="0">
                <a:solidFill>
                  <a:srgbClr val="00B050"/>
                </a:solidFill>
                <a:latin typeface="Arial" pitchFamily="34" charset="0"/>
                <a:cs typeface="Arial" pitchFamily="34" charset="0"/>
              </a:rPr>
              <a:t> prediction impossible.</a:t>
            </a:r>
          </a:p>
        </p:txBody>
      </p:sp>
      <p:pic>
        <p:nvPicPr>
          <p:cNvPr id="55299" name="Picture 2"/>
          <p:cNvPicPr>
            <a:picLocks noChangeAspect="1" noChangeArrowheads="1"/>
          </p:cNvPicPr>
          <p:nvPr/>
        </p:nvPicPr>
        <p:blipFill>
          <a:blip r:embed="rId2"/>
          <a:srcRect/>
          <a:stretch>
            <a:fillRect/>
          </a:stretch>
        </p:blipFill>
        <p:spPr bwMode="auto">
          <a:xfrm>
            <a:off x="-25400" y="1138238"/>
            <a:ext cx="5972175" cy="3267075"/>
          </a:xfrm>
          <a:prstGeom prst="rect">
            <a:avLst/>
          </a:prstGeom>
          <a:noFill/>
          <a:ln w="9525">
            <a:noFill/>
            <a:miter lim="800000"/>
            <a:headEnd/>
            <a:tailEnd/>
          </a:ln>
        </p:spPr>
      </p:pic>
      <p:pic>
        <p:nvPicPr>
          <p:cNvPr id="55300" name="Picture 4" descr="Edward Norton Lorenz">
            <a:hlinkClick r:id="rId3" tooltip="Edward Norton Lorenz"/>
          </p:cNvPr>
          <p:cNvPicPr>
            <a:picLocks noChangeAspect="1" noChangeArrowheads="1"/>
          </p:cNvPicPr>
          <p:nvPr/>
        </p:nvPicPr>
        <p:blipFill>
          <a:blip r:embed="rId4"/>
          <a:srcRect/>
          <a:stretch>
            <a:fillRect/>
          </a:stretch>
        </p:blipFill>
        <p:spPr bwMode="auto">
          <a:xfrm>
            <a:off x="5946775" y="1254125"/>
            <a:ext cx="2143125" cy="31051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3722688" y="2655888"/>
            <a:ext cx="1914525" cy="193992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21" name="Oval 20"/>
          <p:cNvSpPr/>
          <p:nvPr/>
        </p:nvSpPr>
        <p:spPr>
          <a:xfrm>
            <a:off x="4440238" y="3417888"/>
            <a:ext cx="479425" cy="46513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6323" name="Title 1"/>
          <p:cNvSpPr>
            <a:spLocks noGrp="1"/>
          </p:cNvSpPr>
          <p:nvPr>
            <p:ph type="title"/>
          </p:nvPr>
        </p:nvSpPr>
        <p:spPr/>
        <p:txBody>
          <a:bodyPr/>
          <a:lstStyle/>
          <a:p>
            <a:r>
              <a:rPr lang="en-US"/>
              <a:t>A simpler system</a:t>
            </a:r>
          </a:p>
        </p:txBody>
      </p:sp>
      <p:sp>
        <p:nvSpPr>
          <p:cNvPr id="5" name="Oval 4"/>
          <p:cNvSpPr/>
          <p:nvPr/>
        </p:nvSpPr>
        <p:spPr>
          <a:xfrm>
            <a:off x="815975" y="2655888"/>
            <a:ext cx="1914525" cy="193992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 name="Rectangle 5"/>
          <p:cNvSpPr/>
          <p:nvPr/>
        </p:nvSpPr>
        <p:spPr>
          <a:xfrm>
            <a:off x="1524000" y="2519363"/>
            <a:ext cx="192088" cy="2841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nvGrpSpPr>
          <p:cNvPr id="56326" name="Group 30"/>
          <p:cNvGrpSpPr>
            <a:grpSpLocks/>
          </p:cNvGrpSpPr>
          <p:nvPr/>
        </p:nvGrpSpPr>
        <p:grpSpPr bwMode="auto">
          <a:xfrm>
            <a:off x="727075" y="2536825"/>
            <a:ext cx="2082800" cy="2203450"/>
            <a:chOff x="727492" y="2537606"/>
            <a:chExt cx="2081841" cy="2202612"/>
          </a:xfrm>
        </p:grpSpPr>
        <p:sp>
          <p:nvSpPr>
            <p:cNvPr id="10" name="Rectangle 9"/>
            <p:cNvSpPr/>
            <p:nvPr/>
          </p:nvSpPr>
          <p:spPr>
            <a:xfrm>
              <a:off x="857607" y="2913701"/>
              <a:ext cx="192000"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1" name="Rectangle 10"/>
            <p:cNvSpPr/>
            <p:nvPr/>
          </p:nvSpPr>
          <p:spPr>
            <a:xfrm>
              <a:off x="727492" y="3683345"/>
              <a:ext cx="192000" cy="28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2" name="Rectangle 11"/>
            <p:cNvSpPr/>
            <p:nvPr/>
          </p:nvSpPr>
          <p:spPr>
            <a:xfrm>
              <a:off x="1071821" y="4272084"/>
              <a:ext cx="193586" cy="2840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3" name="Rectangle 12"/>
            <p:cNvSpPr/>
            <p:nvPr/>
          </p:nvSpPr>
          <p:spPr>
            <a:xfrm>
              <a:off x="1811256" y="4456164"/>
              <a:ext cx="193586" cy="2840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4" name="Rectangle 13"/>
            <p:cNvSpPr/>
            <p:nvPr/>
          </p:nvSpPr>
          <p:spPr>
            <a:xfrm>
              <a:off x="2465005" y="4056266"/>
              <a:ext cx="191999" cy="2840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5" name="Rectangle 14"/>
            <p:cNvSpPr/>
            <p:nvPr/>
          </p:nvSpPr>
          <p:spPr>
            <a:xfrm>
              <a:off x="2617334" y="3361206"/>
              <a:ext cx="191999"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6" name="Rectangle 15"/>
            <p:cNvSpPr/>
            <p:nvPr/>
          </p:nvSpPr>
          <p:spPr>
            <a:xfrm>
              <a:off x="2271419" y="2669319"/>
              <a:ext cx="193586"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7" name="Rectangle 16"/>
            <p:cNvSpPr/>
            <p:nvPr/>
          </p:nvSpPr>
          <p:spPr>
            <a:xfrm>
              <a:off x="1516117" y="2537606"/>
              <a:ext cx="193586" cy="28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sp>
        <p:nvSpPr>
          <p:cNvPr id="9" name="Oval 8"/>
          <p:cNvSpPr/>
          <p:nvPr/>
        </p:nvSpPr>
        <p:spPr>
          <a:xfrm>
            <a:off x="1524000" y="3417888"/>
            <a:ext cx="479425" cy="46513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8" name="Arc 17"/>
          <p:cNvSpPr/>
          <p:nvPr/>
        </p:nvSpPr>
        <p:spPr>
          <a:xfrm>
            <a:off x="379413" y="2303463"/>
            <a:ext cx="2708275" cy="2682875"/>
          </a:xfrm>
          <a:prstGeom prst="arc">
            <a:avLst>
              <a:gd name="adj1" fmla="val 9099176"/>
              <a:gd name="adj2" fmla="val 14084665"/>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9" name="Down Arrow 18"/>
          <p:cNvSpPr/>
          <p:nvPr/>
        </p:nvSpPr>
        <p:spPr>
          <a:xfrm>
            <a:off x="1663700" y="1828800"/>
            <a:ext cx="295275" cy="474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nvGrpSpPr>
          <p:cNvPr id="56330" name="Group 32"/>
          <p:cNvGrpSpPr>
            <a:grpSpLocks/>
          </p:cNvGrpSpPr>
          <p:nvPr/>
        </p:nvGrpSpPr>
        <p:grpSpPr bwMode="auto">
          <a:xfrm>
            <a:off x="3638550" y="2554288"/>
            <a:ext cx="2082800" cy="2203450"/>
            <a:chOff x="727492" y="2537606"/>
            <a:chExt cx="2081841" cy="2202612"/>
          </a:xfrm>
        </p:grpSpPr>
        <p:sp>
          <p:nvSpPr>
            <p:cNvPr id="34" name="Rectangle 33"/>
            <p:cNvSpPr/>
            <p:nvPr/>
          </p:nvSpPr>
          <p:spPr>
            <a:xfrm>
              <a:off x="857607" y="2913700"/>
              <a:ext cx="192000"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5" name="Rectangle 34"/>
            <p:cNvSpPr/>
            <p:nvPr/>
          </p:nvSpPr>
          <p:spPr>
            <a:xfrm>
              <a:off x="727492" y="3683345"/>
              <a:ext cx="192000" cy="2840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6" name="Rectangle 35"/>
            <p:cNvSpPr/>
            <p:nvPr/>
          </p:nvSpPr>
          <p:spPr>
            <a:xfrm>
              <a:off x="1071821" y="4272083"/>
              <a:ext cx="193586" cy="28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7" name="Rectangle 36"/>
            <p:cNvSpPr/>
            <p:nvPr/>
          </p:nvSpPr>
          <p:spPr>
            <a:xfrm>
              <a:off x="1811256" y="4456163"/>
              <a:ext cx="193586" cy="28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8" name="Rectangle 37"/>
            <p:cNvSpPr/>
            <p:nvPr/>
          </p:nvSpPr>
          <p:spPr>
            <a:xfrm>
              <a:off x="2465005" y="4056265"/>
              <a:ext cx="191999" cy="2840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9" name="Rectangle 38"/>
            <p:cNvSpPr/>
            <p:nvPr/>
          </p:nvSpPr>
          <p:spPr>
            <a:xfrm>
              <a:off x="2617334" y="3361205"/>
              <a:ext cx="191999"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0" name="Rectangle 39"/>
            <p:cNvSpPr/>
            <p:nvPr/>
          </p:nvSpPr>
          <p:spPr>
            <a:xfrm>
              <a:off x="2271419" y="2669318"/>
              <a:ext cx="193586" cy="2856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1" name="Rectangle 40"/>
            <p:cNvSpPr/>
            <p:nvPr/>
          </p:nvSpPr>
          <p:spPr>
            <a:xfrm>
              <a:off x="1516117" y="2537606"/>
              <a:ext cx="193586" cy="2840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sp>
        <p:nvSpPr>
          <p:cNvPr id="20" name="Rectangle 19"/>
          <p:cNvSpPr/>
          <p:nvPr/>
        </p:nvSpPr>
        <p:spPr>
          <a:xfrm>
            <a:off x="4438650" y="2590800"/>
            <a:ext cx="193675" cy="2492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1" name="Rectangle 50"/>
          <p:cNvSpPr/>
          <p:nvPr/>
        </p:nvSpPr>
        <p:spPr>
          <a:xfrm>
            <a:off x="3765550" y="2992438"/>
            <a:ext cx="201613"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2" name="Rectangle 51"/>
          <p:cNvSpPr/>
          <p:nvPr/>
        </p:nvSpPr>
        <p:spPr>
          <a:xfrm>
            <a:off x="3648075" y="3783013"/>
            <a:ext cx="174625" cy="2254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3" name="Rectangle 52"/>
          <p:cNvSpPr/>
          <p:nvPr/>
        </p:nvSpPr>
        <p:spPr>
          <a:xfrm>
            <a:off x="3997325" y="4413250"/>
            <a:ext cx="174625" cy="165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4" name="Rectangle 53"/>
          <p:cNvSpPr/>
          <p:nvPr/>
        </p:nvSpPr>
        <p:spPr>
          <a:xfrm>
            <a:off x="4732338" y="4649788"/>
            <a:ext cx="174625" cy="1111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6" name="Rectangle 55"/>
          <p:cNvSpPr/>
          <p:nvPr/>
        </p:nvSpPr>
        <p:spPr>
          <a:xfrm>
            <a:off x="5384800" y="4271963"/>
            <a:ext cx="174625"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7" name="Rectangle 56"/>
          <p:cNvSpPr/>
          <p:nvPr/>
        </p:nvSpPr>
        <p:spPr>
          <a:xfrm>
            <a:off x="5537200" y="3616325"/>
            <a:ext cx="174625"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58" name="Rectangle 57"/>
          <p:cNvSpPr/>
          <p:nvPr/>
        </p:nvSpPr>
        <p:spPr>
          <a:xfrm>
            <a:off x="5189538" y="2936875"/>
            <a:ext cx="174625"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nvGrpSpPr>
          <p:cNvPr id="42" name="Group 41"/>
          <p:cNvGrpSpPr/>
          <p:nvPr/>
        </p:nvGrpSpPr>
        <p:grpSpPr>
          <a:xfrm>
            <a:off x="3635866" y="2559174"/>
            <a:ext cx="2081841" cy="2202612"/>
            <a:chOff x="727492" y="2537606"/>
            <a:chExt cx="2081841" cy="2202612"/>
          </a:xfrm>
          <a:noFill/>
        </p:grpSpPr>
        <p:sp>
          <p:nvSpPr>
            <p:cNvPr id="43" name="Rectangle 42"/>
            <p:cNvSpPr/>
            <p:nvPr/>
          </p:nvSpPr>
          <p:spPr>
            <a:xfrm>
              <a:off x="856890" y="2914291"/>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4" name="Rectangle 43"/>
            <p:cNvSpPr/>
            <p:nvPr/>
          </p:nvSpPr>
          <p:spPr>
            <a:xfrm>
              <a:off x="727492" y="3683482"/>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5" name="Rectangle 44"/>
            <p:cNvSpPr/>
            <p:nvPr/>
          </p:nvSpPr>
          <p:spPr>
            <a:xfrm>
              <a:off x="1072549" y="4271519"/>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6" name="Rectangle 45"/>
            <p:cNvSpPr/>
            <p:nvPr/>
          </p:nvSpPr>
          <p:spPr>
            <a:xfrm>
              <a:off x="1811545" y="445554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7" name="Rectangle 46"/>
            <p:cNvSpPr/>
            <p:nvPr/>
          </p:nvSpPr>
          <p:spPr>
            <a:xfrm>
              <a:off x="2464277" y="405585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8" name="Rectangle 47"/>
            <p:cNvSpPr/>
            <p:nvPr/>
          </p:nvSpPr>
          <p:spPr>
            <a:xfrm>
              <a:off x="2616676" y="3361432"/>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49" name="Rectangle 48"/>
            <p:cNvSpPr/>
            <p:nvPr/>
          </p:nvSpPr>
          <p:spPr>
            <a:xfrm>
              <a:off x="2271620" y="2669878"/>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0" name="Rectangle 49"/>
            <p:cNvSpPr/>
            <p:nvPr/>
          </p:nvSpPr>
          <p:spPr>
            <a:xfrm>
              <a:off x="1516808" y="253760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sp>
        <p:nvSpPr>
          <p:cNvPr id="59" name="Arc 58"/>
          <p:cNvSpPr/>
          <p:nvPr/>
        </p:nvSpPr>
        <p:spPr>
          <a:xfrm>
            <a:off x="3328988" y="2281238"/>
            <a:ext cx="2708275" cy="2682875"/>
          </a:xfrm>
          <a:prstGeom prst="arc">
            <a:avLst>
              <a:gd name="adj1" fmla="val 9099176"/>
              <a:gd name="adj2" fmla="val 14084665"/>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60" name="Down Arrow 59"/>
          <p:cNvSpPr/>
          <p:nvPr/>
        </p:nvSpPr>
        <p:spPr>
          <a:xfrm>
            <a:off x="4440238" y="1881188"/>
            <a:ext cx="293687" cy="4746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1" name="Oval 60"/>
          <p:cNvSpPr/>
          <p:nvPr/>
        </p:nvSpPr>
        <p:spPr>
          <a:xfrm>
            <a:off x="6743700" y="2619375"/>
            <a:ext cx="1916113" cy="1941513"/>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2" name="Oval 61"/>
          <p:cNvSpPr/>
          <p:nvPr/>
        </p:nvSpPr>
        <p:spPr>
          <a:xfrm>
            <a:off x="7461250" y="3381375"/>
            <a:ext cx="481013" cy="46513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nvGrpSpPr>
          <p:cNvPr id="56344" name="Group 62"/>
          <p:cNvGrpSpPr>
            <a:grpSpLocks/>
          </p:cNvGrpSpPr>
          <p:nvPr/>
        </p:nvGrpSpPr>
        <p:grpSpPr bwMode="auto">
          <a:xfrm>
            <a:off x="6661150" y="2519363"/>
            <a:ext cx="2081213" cy="2201862"/>
            <a:chOff x="727492" y="2537606"/>
            <a:chExt cx="2081841" cy="2202612"/>
          </a:xfrm>
        </p:grpSpPr>
        <p:sp>
          <p:nvSpPr>
            <p:cNvPr id="64" name="Rectangle 63"/>
            <p:cNvSpPr/>
            <p:nvPr/>
          </p:nvSpPr>
          <p:spPr>
            <a:xfrm>
              <a:off x="856119" y="2913971"/>
              <a:ext cx="193733" cy="284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5" name="Rectangle 64"/>
            <p:cNvSpPr/>
            <p:nvPr/>
          </p:nvSpPr>
          <p:spPr>
            <a:xfrm>
              <a:off x="727492" y="3684171"/>
              <a:ext cx="192146" cy="284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6" name="Rectangle 65"/>
            <p:cNvSpPr/>
            <p:nvPr/>
          </p:nvSpPr>
          <p:spPr>
            <a:xfrm>
              <a:off x="1072084" y="4271746"/>
              <a:ext cx="193733" cy="284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7" name="Rectangle 66"/>
            <p:cNvSpPr/>
            <p:nvPr/>
          </p:nvSpPr>
          <p:spPr>
            <a:xfrm>
              <a:off x="1812082" y="4455959"/>
              <a:ext cx="192145" cy="284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8" name="Rectangle 67"/>
            <p:cNvSpPr/>
            <p:nvPr/>
          </p:nvSpPr>
          <p:spPr>
            <a:xfrm>
              <a:off x="2464741" y="4055773"/>
              <a:ext cx="192146" cy="284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9" name="Rectangle 68"/>
            <p:cNvSpPr/>
            <p:nvPr/>
          </p:nvSpPr>
          <p:spPr>
            <a:xfrm>
              <a:off x="2617187" y="3361799"/>
              <a:ext cx="192146" cy="284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0" name="Rectangle 69"/>
            <p:cNvSpPr/>
            <p:nvPr/>
          </p:nvSpPr>
          <p:spPr>
            <a:xfrm>
              <a:off x="2271008" y="2669413"/>
              <a:ext cx="193733" cy="28584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1" name="Rectangle 70"/>
            <p:cNvSpPr/>
            <p:nvPr/>
          </p:nvSpPr>
          <p:spPr>
            <a:xfrm>
              <a:off x="1516718" y="2537606"/>
              <a:ext cx="192145" cy="284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sp>
        <p:nvSpPr>
          <p:cNvPr id="72" name="Rectangle 71"/>
          <p:cNvSpPr/>
          <p:nvPr/>
        </p:nvSpPr>
        <p:spPr>
          <a:xfrm>
            <a:off x="7461250" y="2554288"/>
            <a:ext cx="193675" cy="249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3" name="Rectangle 72"/>
          <p:cNvSpPr/>
          <p:nvPr/>
        </p:nvSpPr>
        <p:spPr>
          <a:xfrm>
            <a:off x="8218488" y="2760663"/>
            <a:ext cx="201612" cy="193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4" name="Rectangle 73"/>
          <p:cNvSpPr/>
          <p:nvPr/>
        </p:nvSpPr>
        <p:spPr>
          <a:xfrm>
            <a:off x="7015163" y="4329113"/>
            <a:ext cx="174625" cy="223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5" name="Rectangle 74"/>
          <p:cNvSpPr/>
          <p:nvPr/>
        </p:nvSpPr>
        <p:spPr>
          <a:xfrm>
            <a:off x="8558213" y="3489325"/>
            <a:ext cx="174625" cy="165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6" name="Rectangle 75"/>
          <p:cNvSpPr/>
          <p:nvPr/>
        </p:nvSpPr>
        <p:spPr>
          <a:xfrm>
            <a:off x="7754938" y="4613275"/>
            <a:ext cx="174625" cy="1127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7" name="Rectangle 76"/>
          <p:cNvSpPr/>
          <p:nvPr/>
        </p:nvSpPr>
        <p:spPr>
          <a:xfrm>
            <a:off x="6667500" y="3860800"/>
            <a:ext cx="174625" cy="904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9" name="Rectangle 78"/>
          <p:cNvSpPr/>
          <p:nvPr/>
        </p:nvSpPr>
        <p:spPr>
          <a:xfrm>
            <a:off x="6789738" y="3133725"/>
            <a:ext cx="173037" cy="46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nvGrpSpPr>
          <p:cNvPr id="80" name="Group 79"/>
          <p:cNvGrpSpPr/>
          <p:nvPr/>
        </p:nvGrpSpPr>
        <p:grpSpPr>
          <a:xfrm>
            <a:off x="6658219" y="2522983"/>
            <a:ext cx="2081841" cy="2202612"/>
            <a:chOff x="727492" y="2537606"/>
            <a:chExt cx="2081841" cy="2202612"/>
          </a:xfrm>
          <a:noFill/>
        </p:grpSpPr>
        <p:sp>
          <p:nvSpPr>
            <p:cNvPr id="81" name="Rectangle 80"/>
            <p:cNvSpPr/>
            <p:nvPr/>
          </p:nvSpPr>
          <p:spPr>
            <a:xfrm>
              <a:off x="856890" y="2914291"/>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2" name="Rectangle 81"/>
            <p:cNvSpPr/>
            <p:nvPr/>
          </p:nvSpPr>
          <p:spPr>
            <a:xfrm>
              <a:off x="727492" y="3683482"/>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3" name="Rectangle 82"/>
            <p:cNvSpPr/>
            <p:nvPr/>
          </p:nvSpPr>
          <p:spPr>
            <a:xfrm>
              <a:off x="1072549" y="4271519"/>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4" name="Rectangle 83"/>
            <p:cNvSpPr/>
            <p:nvPr/>
          </p:nvSpPr>
          <p:spPr>
            <a:xfrm>
              <a:off x="1811545" y="445554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5" name="Rectangle 84"/>
            <p:cNvSpPr/>
            <p:nvPr/>
          </p:nvSpPr>
          <p:spPr>
            <a:xfrm>
              <a:off x="2464277" y="405585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6" name="Rectangle 85"/>
            <p:cNvSpPr/>
            <p:nvPr/>
          </p:nvSpPr>
          <p:spPr>
            <a:xfrm>
              <a:off x="2616676" y="3361432"/>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7" name="Rectangle 86"/>
            <p:cNvSpPr/>
            <p:nvPr/>
          </p:nvSpPr>
          <p:spPr>
            <a:xfrm>
              <a:off x="2271620" y="2669878"/>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88" name="Rectangle 87"/>
            <p:cNvSpPr/>
            <p:nvPr/>
          </p:nvSpPr>
          <p:spPr>
            <a:xfrm>
              <a:off x="1516808" y="2537606"/>
              <a:ext cx="192657" cy="2846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sp>
        <p:nvSpPr>
          <p:cNvPr id="90" name="Down Arrow 89"/>
          <p:cNvSpPr/>
          <p:nvPr/>
        </p:nvSpPr>
        <p:spPr>
          <a:xfrm>
            <a:off x="7461250" y="1844675"/>
            <a:ext cx="295275" cy="474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91" name="Rectangle 90"/>
          <p:cNvSpPr/>
          <p:nvPr/>
        </p:nvSpPr>
        <p:spPr>
          <a:xfrm>
            <a:off x="8404225" y="4141788"/>
            <a:ext cx="174625" cy="165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nvGrpSpPr>
          <p:cNvPr id="56355" name="Group 31"/>
          <p:cNvGrpSpPr>
            <a:grpSpLocks/>
          </p:cNvGrpSpPr>
          <p:nvPr/>
        </p:nvGrpSpPr>
        <p:grpSpPr bwMode="auto">
          <a:xfrm>
            <a:off x="4503738" y="2871788"/>
            <a:ext cx="52387" cy="271462"/>
            <a:chOff x="4503634" y="2871281"/>
            <a:chExt cx="52101" cy="271846"/>
          </a:xfrm>
        </p:grpSpPr>
        <p:sp>
          <p:nvSpPr>
            <p:cNvPr id="92" name="Rectangle 91"/>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95" name="Rectangle 94"/>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96" name="Rectangle 95"/>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56" name="Group 97"/>
          <p:cNvGrpSpPr>
            <a:grpSpLocks/>
          </p:cNvGrpSpPr>
          <p:nvPr/>
        </p:nvGrpSpPr>
        <p:grpSpPr bwMode="auto">
          <a:xfrm>
            <a:off x="3840163" y="3243263"/>
            <a:ext cx="52387" cy="271462"/>
            <a:chOff x="4503634" y="2871281"/>
            <a:chExt cx="52101" cy="271846"/>
          </a:xfrm>
        </p:grpSpPr>
        <p:sp>
          <p:nvSpPr>
            <p:cNvPr id="99" name="Rectangle 98"/>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0" name="Rectangle 99"/>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1" name="Rectangle 100"/>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57" name="Group 101"/>
          <p:cNvGrpSpPr>
            <a:grpSpLocks/>
          </p:cNvGrpSpPr>
          <p:nvPr/>
        </p:nvGrpSpPr>
        <p:grpSpPr bwMode="auto">
          <a:xfrm>
            <a:off x="3722688" y="4016375"/>
            <a:ext cx="50800" cy="273050"/>
            <a:chOff x="4503634" y="2871281"/>
            <a:chExt cx="52101" cy="271846"/>
          </a:xfrm>
        </p:grpSpPr>
        <p:sp>
          <p:nvSpPr>
            <p:cNvPr id="103" name="Rectangle 102"/>
            <p:cNvSpPr/>
            <p:nvPr/>
          </p:nvSpPr>
          <p:spPr>
            <a:xfrm>
              <a:off x="4503634" y="2871281"/>
              <a:ext cx="52101" cy="6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4" name="Rectangle 103"/>
            <p:cNvSpPr/>
            <p:nvPr/>
          </p:nvSpPr>
          <p:spPr>
            <a:xfrm>
              <a:off x="4503634" y="2972433"/>
              <a:ext cx="52101" cy="6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5" name="Rectangle 104"/>
            <p:cNvSpPr/>
            <p:nvPr/>
          </p:nvSpPr>
          <p:spPr>
            <a:xfrm>
              <a:off x="4503634" y="3075166"/>
              <a:ext cx="52101" cy="67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58" name="Group 105"/>
          <p:cNvGrpSpPr>
            <a:grpSpLocks/>
          </p:cNvGrpSpPr>
          <p:nvPr/>
        </p:nvGrpSpPr>
        <p:grpSpPr bwMode="auto">
          <a:xfrm>
            <a:off x="4071938" y="4600575"/>
            <a:ext cx="50800" cy="271463"/>
            <a:chOff x="4503634" y="2871281"/>
            <a:chExt cx="52101" cy="271846"/>
          </a:xfrm>
        </p:grpSpPr>
        <p:sp>
          <p:nvSpPr>
            <p:cNvPr id="107" name="Rectangle 106"/>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8" name="Rectangle 107"/>
            <p:cNvSpPr/>
            <p:nvPr/>
          </p:nvSpPr>
          <p:spPr>
            <a:xfrm>
              <a:off x="4503634" y="2973024"/>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09" name="Rectangle 108"/>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59" name="Group 109"/>
          <p:cNvGrpSpPr>
            <a:grpSpLocks/>
          </p:cNvGrpSpPr>
          <p:nvPr/>
        </p:nvGrpSpPr>
        <p:grpSpPr bwMode="auto">
          <a:xfrm>
            <a:off x="4794250" y="4787900"/>
            <a:ext cx="50800" cy="271463"/>
            <a:chOff x="4503634" y="2871281"/>
            <a:chExt cx="52101" cy="271846"/>
          </a:xfrm>
        </p:grpSpPr>
        <p:sp>
          <p:nvSpPr>
            <p:cNvPr id="111" name="Rectangle 110"/>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12" name="Rectangle 111"/>
            <p:cNvSpPr/>
            <p:nvPr/>
          </p:nvSpPr>
          <p:spPr>
            <a:xfrm>
              <a:off x="4503634" y="2973024"/>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13" name="Rectangle 112"/>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0" name="Group 113"/>
          <p:cNvGrpSpPr>
            <a:grpSpLocks/>
          </p:cNvGrpSpPr>
          <p:nvPr/>
        </p:nvGrpSpPr>
        <p:grpSpPr bwMode="auto">
          <a:xfrm>
            <a:off x="5445125" y="4386263"/>
            <a:ext cx="52388" cy="271462"/>
            <a:chOff x="4503634" y="2871281"/>
            <a:chExt cx="52101" cy="271846"/>
          </a:xfrm>
        </p:grpSpPr>
        <p:sp>
          <p:nvSpPr>
            <p:cNvPr id="115" name="Rectangle 114"/>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16" name="Rectangle 115"/>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17" name="Rectangle 116"/>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1" name="Group 117"/>
          <p:cNvGrpSpPr>
            <a:grpSpLocks/>
          </p:cNvGrpSpPr>
          <p:nvPr/>
        </p:nvGrpSpPr>
        <p:grpSpPr bwMode="auto">
          <a:xfrm>
            <a:off x="5621338" y="3689350"/>
            <a:ext cx="52387" cy="273050"/>
            <a:chOff x="4503634" y="2871281"/>
            <a:chExt cx="52101" cy="271846"/>
          </a:xfrm>
        </p:grpSpPr>
        <p:sp>
          <p:nvSpPr>
            <p:cNvPr id="119" name="Rectangle 118"/>
            <p:cNvSpPr/>
            <p:nvPr/>
          </p:nvSpPr>
          <p:spPr>
            <a:xfrm>
              <a:off x="4503634" y="2871281"/>
              <a:ext cx="52101" cy="6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0" name="Rectangle 119"/>
            <p:cNvSpPr/>
            <p:nvPr/>
          </p:nvSpPr>
          <p:spPr>
            <a:xfrm>
              <a:off x="4503634" y="2972433"/>
              <a:ext cx="52101" cy="6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1" name="Rectangle 120"/>
            <p:cNvSpPr/>
            <p:nvPr/>
          </p:nvSpPr>
          <p:spPr>
            <a:xfrm>
              <a:off x="4503634" y="3075166"/>
              <a:ext cx="52101" cy="67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2" name="Group 121"/>
          <p:cNvGrpSpPr>
            <a:grpSpLocks/>
          </p:cNvGrpSpPr>
          <p:nvPr/>
        </p:nvGrpSpPr>
        <p:grpSpPr bwMode="auto">
          <a:xfrm>
            <a:off x="5253038" y="2998788"/>
            <a:ext cx="52387" cy="271462"/>
            <a:chOff x="4503634" y="2871281"/>
            <a:chExt cx="52101" cy="271846"/>
          </a:xfrm>
        </p:grpSpPr>
        <p:sp>
          <p:nvSpPr>
            <p:cNvPr id="123" name="Rectangle 122"/>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4" name="Rectangle 123"/>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5" name="Rectangle 124"/>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3" name="Group 125"/>
          <p:cNvGrpSpPr>
            <a:grpSpLocks/>
          </p:cNvGrpSpPr>
          <p:nvPr/>
        </p:nvGrpSpPr>
        <p:grpSpPr bwMode="auto">
          <a:xfrm>
            <a:off x="7542213" y="2846388"/>
            <a:ext cx="52387" cy="271462"/>
            <a:chOff x="4503634" y="2871281"/>
            <a:chExt cx="52101" cy="271846"/>
          </a:xfrm>
        </p:grpSpPr>
        <p:sp>
          <p:nvSpPr>
            <p:cNvPr id="127" name="Rectangle 126"/>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8" name="Rectangle 127"/>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29" name="Rectangle 128"/>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4" name="Group 129"/>
          <p:cNvGrpSpPr>
            <a:grpSpLocks/>
          </p:cNvGrpSpPr>
          <p:nvPr/>
        </p:nvGrpSpPr>
        <p:grpSpPr bwMode="auto">
          <a:xfrm>
            <a:off x="6878638" y="3217863"/>
            <a:ext cx="52387" cy="271462"/>
            <a:chOff x="4503634" y="2871281"/>
            <a:chExt cx="52101" cy="271846"/>
          </a:xfrm>
        </p:grpSpPr>
        <p:sp>
          <p:nvSpPr>
            <p:cNvPr id="131" name="Rectangle 130"/>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32" name="Rectangle 131"/>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33" name="Rectangle 132"/>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5" name="Group 133"/>
          <p:cNvGrpSpPr>
            <a:grpSpLocks/>
          </p:cNvGrpSpPr>
          <p:nvPr/>
        </p:nvGrpSpPr>
        <p:grpSpPr bwMode="auto">
          <a:xfrm>
            <a:off x="6761163" y="3992563"/>
            <a:ext cx="50800" cy="271462"/>
            <a:chOff x="4503634" y="2871281"/>
            <a:chExt cx="52101" cy="271846"/>
          </a:xfrm>
        </p:grpSpPr>
        <p:sp>
          <p:nvSpPr>
            <p:cNvPr id="135" name="Rectangle 134"/>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36" name="Rectangle 135"/>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37" name="Rectangle 136"/>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6" name="Group 137"/>
          <p:cNvGrpSpPr>
            <a:grpSpLocks/>
          </p:cNvGrpSpPr>
          <p:nvPr/>
        </p:nvGrpSpPr>
        <p:grpSpPr bwMode="auto">
          <a:xfrm>
            <a:off x="7110413" y="4575175"/>
            <a:ext cx="50800" cy="273050"/>
            <a:chOff x="4503634" y="2871281"/>
            <a:chExt cx="52101" cy="271846"/>
          </a:xfrm>
        </p:grpSpPr>
        <p:sp>
          <p:nvSpPr>
            <p:cNvPr id="139" name="Rectangle 138"/>
            <p:cNvSpPr/>
            <p:nvPr/>
          </p:nvSpPr>
          <p:spPr>
            <a:xfrm>
              <a:off x="4503634" y="2871281"/>
              <a:ext cx="52101" cy="6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0" name="Rectangle 139"/>
            <p:cNvSpPr/>
            <p:nvPr/>
          </p:nvSpPr>
          <p:spPr>
            <a:xfrm>
              <a:off x="4503634" y="2972433"/>
              <a:ext cx="52101" cy="6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1" name="Rectangle 140"/>
            <p:cNvSpPr/>
            <p:nvPr/>
          </p:nvSpPr>
          <p:spPr>
            <a:xfrm>
              <a:off x="4503634" y="3075166"/>
              <a:ext cx="52101" cy="67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7" name="Group 141"/>
          <p:cNvGrpSpPr>
            <a:grpSpLocks/>
          </p:cNvGrpSpPr>
          <p:nvPr/>
        </p:nvGrpSpPr>
        <p:grpSpPr bwMode="auto">
          <a:xfrm>
            <a:off x="7832725" y="4762500"/>
            <a:ext cx="50800" cy="271463"/>
            <a:chOff x="4503634" y="2871281"/>
            <a:chExt cx="52101" cy="271846"/>
          </a:xfrm>
        </p:grpSpPr>
        <p:sp>
          <p:nvSpPr>
            <p:cNvPr id="143" name="Rectangle 142"/>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4" name="Rectangle 143"/>
            <p:cNvSpPr/>
            <p:nvPr/>
          </p:nvSpPr>
          <p:spPr>
            <a:xfrm>
              <a:off x="4503634" y="2973024"/>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5" name="Rectangle 144"/>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8" name="Group 145"/>
          <p:cNvGrpSpPr>
            <a:grpSpLocks/>
          </p:cNvGrpSpPr>
          <p:nvPr/>
        </p:nvGrpSpPr>
        <p:grpSpPr bwMode="auto">
          <a:xfrm>
            <a:off x="8483600" y="4360863"/>
            <a:ext cx="52388" cy="273050"/>
            <a:chOff x="4503634" y="2871281"/>
            <a:chExt cx="52101" cy="271846"/>
          </a:xfrm>
        </p:grpSpPr>
        <p:sp>
          <p:nvSpPr>
            <p:cNvPr id="147" name="Rectangle 146"/>
            <p:cNvSpPr/>
            <p:nvPr/>
          </p:nvSpPr>
          <p:spPr>
            <a:xfrm>
              <a:off x="4503634" y="2871281"/>
              <a:ext cx="52101" cy="67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8" name="Rectangle 147"/>
            <p:cNvSpPr/>
            <p:nvPr/>
          </p:nvSpPr>
          <p:spPr>
            <a:xfrm>
              <a:off x="4503634" y="2972433"/>
              <a:ext cx="52101" cy="6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49" name="Rectangle 148"/>
            <p:cNvSpPr/>
            <p:nvPr/>
          </p:nvSpPr>
          <p:spPr>
            <a:xfrm>
              <a:off x="4503634" y="3075165"/>
              <a:ext cx="52101" cy="6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69" name="Group 149"/>
          <p:cNvGrpSpPr>
            <a:grpSpLocks/>
          </p:cNvGrpSpPr>
          <p:nvPr/>
        </p:nvGrpSpPr>
        <p:grpSpPr bwMode="auto">
          <a:xfrm>
            <a:off x="8291513" y="2973388"/>
            <a:ext cx="52387" cy="271462"/>
            <a:chOff x="4503634" y="2871281"/>
            <a:chExt cx="52101" cy="271846"/>
          </a:xfrm>
        </p:grpSpPr>
        <p:sp>
          <p:nvSpPr>
            <p:cNvPr id="151" name="Rectangle 150"/>
            <p:cNvSpPr/>
            <p:nvPr/>
          </p:nvSpPr>
          <p:spPr>
            <a:xfrm>
              <a:off x="4503634" y="2871281"/>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52" name="Rectangle 151"/>
            <p:cNvSpPr/>
            <p:nvPr/>
          </p:nvSpPr>
          <p:spPr>
            <a:xfrm>
              <a:off x="4503634" y="2973025"/>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53" name="Rectangle 152"/>
            <p:cNvSpPr/>
            <p:nvPr/>
          </p:nvSpPr>
          <p:spPr>
            <a:xfrm>
              <a:off x="4503634" y="3074768"/>
              <a:ext cx="52101" cy="683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grpSp>
        <p:nvGrpSpPr>
          <p:cNvPr id="56370" name="Group 153"/>
          <p:cNvGrpSpPr>
            <a:grpSpLocks/>
          </p:cNvGrpSpPr>
          <p:nvPr/>
        </p:nvGrpSpPr>
        <p:grpSpPr bwMode="auto">
          <a:xfrm>
            <a:off x="8643938" y="3659188"/>
            <a:ext cx="52387" cy="273050"/>
            <a:chOff x="4503634" y="2871281"/>
            <a:chExt cx="52101" cy="271846"/>
          </a:xfrm>
        </p:grpSpPr>
        <p:sp>
          <p:nvSpPr>
            <p:cNvPr id="155" name="Rectangle 154"/>
            <p:cNvSpPr/>
            <p:nvPr/>
          </p:nvSpPr>
          <p:spPr>
            <a:xfrm>
              <a:off x="4503634" y="2871281"/>
              <a:ext cx="52101" cy="679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56" name="Rectangle 155"/>
            <p:cNvSpPr/>
            <p:nvPr/>
          </p:nvSpPr>
          <p:spPr>
            <a:xfrm>
              <a:off x="4503634" y="2972433"/>
              <a:ext cx="52101" cy="695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157" name="Rectangle 156"/>
            <p:cNvSpPr/>
            <p:nvPr/>
          </p:nvSpPr>
          <p:spPr>
            <a:xfrm>
              <a:off x="4503634" y="3075165"/>
              <a:ext cx="52101" cy="67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grpSp>
      <p:sp>
        <p:nvSpPr>
          <p:cNvPr id="158" name="Arc 157"/>
          <p:cNvSpPr/>
          <p:nvPr/>
        </p:nvSpPr>
        <p:spPr>
          <a:xfrm flipH="1">
            <a:off x="6348413" y="2173288"/>
            <a:ext cx="2708275" cy="2682875"/>
          </a:xfrm>
          <a:prstGeom prst="arc">
            <a:avLst>
              <a:gd name="adj1" fmla="val 9099176"/>
              <a:gd name="adj2" fmla="val 14084665"/>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56372" name="TextBox 6143"/>
          <p:cNvSpPr txBox="1">
            <a:spLocks noChangeArrowheads="1"/>
          </p:cNvSpPr>
          <p:nvPr/>
        </p:nvSpPr>
        <p:spPr bwMode="auto">
          <a:xfrm>
            <a:off x="1279525" y="1338263"/>
            <a:ext cx="1257300" cy="369887"/>
          </a:xfrm>
          <a:prstGeom prst="rect">
            <a:avLst/>
          </a:prstGeom>
          <a:noFill/>
          <a:ln w="9525">
            <a:noFill/>
            <a:miter lim="800000"/>
            <a:headEnd/>
            <a:tailEnd/>
          </a:ln>
        </p:spPr>
        <p:txBody>
          <a:bodyPr wrap="none">
            <a:spAutoFit/>
          </a:bodyPr>
          <a:lstStyle/>
          <a:p>
            <a:r>
              <a:rPr lang="en-US" b="0">
                <a:latin typeface="Calibri" pitchFamily="34" charset="0"/>
              </a:rPr>
              <a:t>Water Flow</a:t>
            </a:r>
          </a:p>
        </p:txBody>
      </p:sp>
      <p:sp>
        <p:nvSpPr>
          <p:cNvPr id="56373" name="TextBox 159"/>
          <p:cNvSpPr txBox="1">
            <a:spLocks noChangeArrowheads="1"/>
          </p:cNvSpPr>
          <p:nvPr/>
        </p:nvSpPr>
        <p:spPr bwMode="auto">
          <a:xfrm>
            <a:off x="3892550" y="1338263"/>
            <a:ext cx="1257300" cy="369887"/>
          </a:xfrm>
          <a:prstGeom prst="rect">
            <a:avLst/>
          </a:prstGeom>
          <a:noFill/>
          <a:ln w="9525">
            <a:noFill/>
            <a:miter lim="800000"/>
            <a:headEnd/>
            <a:tailEnd/>
          </a:ln>
        </p:spPr>
        <p:txBody>
          <a:bodyPr wrap="none">
            <a:spAutoFit/>
          </a:bodyPr>
          <a:lstStyle/>
          <a:p>
            <a:r>
              <a:rPr lang="en-US" b="0">
                <a:latin typeface="Calibri" pitchFamily="34" charset="0"/>
              </a:rPr>
              <a:t>Water Flow</a:t>
            </a:r>
          </a:p>
        </p:txBody>
      </p:sp>
      <p:sp>
        <p:nvSpPr>
          <p:cNvPr id="56374" name="TextBox 160"/>
          <p:cNvSpPr txBox="1">
            <a:spLocks noChangeArrowheads="1"/>
          </p:cNvSpPr>
          <p:nvPr/>
        </p:nvSpPr>
        <p:spPr bwMode="auto">
          <a:xfrm>
            <a:off x="6946900" y="1338263"/>
            <a:ext cx="1258888" cy="369887"/>
          </a:xfrm>
          <a:prstGeom prst="rect">
            <a:avLst/>
          </a:prstGeom>
          <a:noFill/>
          <a:ln w="9525">
            <a:noFill/>
            <a:miter lim="800000"/>
            <a:headEnd/>
            <a:tailEnd/>
          </a:ln>
        </p:spPr>
        <p:txBody>
          <a:bodyPr wrap="none">
            <a:spAutoFit/>
          </a:bodyPr>
          <a:lstStyle/>
          <a:p>
            <a:r>
              <a:rPr lang="en-US" b="0">
                <a:latin typeface="Calibri" pitchFamily="34" charset="0"/>
              </a:rPr>
              <a:t>Water Flow</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endParaRPr lang="en-US"/>
          </a:p>
        </p:txBody>
      </p:sp>
      <p:cxnSp>
        <p:nvCxnSpPr>
          <p:cNvPr id="5" name="Straight Connector 4"/>
          <p:cNvCxnSpPr/>
          <p:nvPr/>
        </p:nvCxnSpPr>
        <p:spPr>
          <a:xfrm>
            <a:off x="1044575" y="5246688"/>
            <a:ext cx="730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81538" y="1600200"/>
            <a:ext cx="0" cy="36464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786063" y="3070225"/>
            <a:ext cx="163512"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0" name="Oval 9"/>
          <p:cNvSpPr/>
          <p:nvPr/>
        </p:nvSpPr>
        <p:spPr>
          <a:xfrm>
            <a:off x="6423025" y="3070225"/>
            <a:ext cx="163513"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7350" name="TextBox 10"/>
          <p:cNvSpPr txBox="1">
            <a:spLocks noChangeArrowheads="1"/>
          </p:cNvSpPr>
          <p:nvPr/>
        </p:nvSpPr>
        <p:spPr bwMode="auto">
          <a:xfrm>
            <a:off x="6492875" y="1600200"/>
            <a:ext cx="2449513" cy="1384300"/>
          </a:xfrm>
          <a:prstGeom prst="rect">
            <a:avLst/>
          </a:prstGeom>
          <a:noFill/>
          <a:ln w="9525">
            <a:noFill/>
            <a:miter lim="800000"/>
            <a:headEnd/>
            <a:tailEnd/>
          </a:ln>
        </p:spPr>
        <p:txBody>
          <a:bodyPr>
            <a:spAutoFit/>
          </a:bodyPr>
          <a:lstStyle/>
          <a:p>
            <a:pPr algn="r"/>
            <a:r>
              <a:rPr lang="en-US" sz="2800" b="0">
                <a:latin typeface="Calibri" pitchFamily="34" charset="0"/>
              </a:rPr>
              <a:t>Turns right at a particular speed</a:t>
            </a:r>
          </a:p>
        </p:txBody>
      </p:sp>
      <p:sp>
        <p:nvSpPr>
          <p:cNvPr id="57351" name="TextBox 11"/>
          <p:cNvSpPr txBox="1">
            <a:spLocks noChangeArrowheads="1"/>
          </p:cNvSpPr>
          <p:nvPr/>
        </p:nvSpPr>
        <p:spPr bwMode="auto">
          <a:xfrm>
            <a:off x="-11113" y="1579563"/>
            <a:ext cx="2514601" cy="1385887"/>
          </a:xfrm>
          <a:prstGeom prst="rect">
            <a:avLst/>
          </a:prstGeom>
          <a:noFill/>
          <a:ln w="9525">
            <a:noFill/>
            <a:miter lim="800000"/>
            <a:headEnd/>
            <a:tailEnd/>
          </a:ln>
        </p:spPr>
        <p:txBody>
          <a:bodyPr>
            <a:spAutoFit/>
          </a:bodyPr>
          <a:lstStyle/>
          <a:p>
            <a:r>
              <a:rPr lang="en-US" sz="2800" b="0">
                <a:latin typeface="Calibri" pitchFamily="34" charset="0"/>
              </a:rPr>
              <a:t>Turns left at a particular speed</a:t>
            </a:r>
          </a:p>
        </p:txBody>
      </p:sp>
      <p:cxnSp>
        <p:nvCxnSpPr>
          <p:cNvPr id="14" name="Straight Arrow Connector 13"/>
          <p:cNvCxnSpPr/>
          <p:nvPr/>
        </p:nvCxnSpPr>
        <p:spPr>
          <a:xfrm>
            <a:off x="1893888" y="2362200"/>
            <a:ext cx="892175"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586538" y="2297113"/>
            <a:ext cx="522287"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endParaRPr lang="en-US"/>
          </a:p>
        </p:txBody>
      </p:sp>
      <p:sp>
        <p:nvSpPr>
          <p:cNvPr id="17410" name="Content Placeholder 2"/>
          <p:cNvSpPr>
            <a:spLocks noGrp="1"/>
          </p:cNvSpPr>
          <p:nvPr>
            <p:ph idx="1"/>
          </p:nvPr>
        </p:nvSpPr>
        <p:spPr/>
        <p:txBody>
          <a:bodyPr/>
          <a:lstStyle/>
          <a:p>
            <a:endParaRPr lang="en-US"/>
          </a:p>
        </p:txBody>
      </p:sp>
      <p:pic>
        <p:nvPicPr>
          <p:cNvPr id="17411" name="Picture 2" descr="C:\Users\rtlines\Pictures\4-24-2013\DSC04403.JPG"/>
          <p:cNvPicPr>
            <a:picLocks noChangeAspect="1" noChangeArrowheads="1"/>
          </p:cNvPicPr>
          <p:nvPr/>
        </p:nvPicPr>
        <p:blipFill>
          <a:blip r:embed="rId2"/>
          <a:srcRect l="2875" r="2673"/>
          <a:stretch>
            <a:fillRect/>
          </a:stretch>
        </p:blipFill>
        <p:spPr bwMode="auto">
          <a:xfrm>
            <a:off x="-603250" y="0"/>
            <a:ext cx="9747250" cy="68580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endParaRPr lang="en-US"/>
          </a:p>
        </p:txBody>
      </p:sp>
      <p:cxnSp>
        <p:nvCxnSpPr>
          <p:cNvPr id="5" name="Straight Connector 4"/>
          <p:cNvCxnSpPr/>
          <p:nvPr/>
        </p:nvCxnSpPr>
        <p:spPr>
          <a:xfrm>
            <a:off x="1044575" y="5246688"/>
            <a:ext cx="730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81538" y="1600200"/>
            <a:ext cx="0" cy="36464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786063" y="3070225"/>
            <a:ext cx="163512"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8373" name="TextBox 11"/>
          <p:cNvSpPr txBox="1">
            <a:spLocks noChangeArrowheads="1"/>
          </p:cNvSpPr>
          <p:nvPr/>
        </p:nvSpPr>
        <p:spPr bwMode="auto">
          <a:xfrm>
            <a:off x="-11113" y="1579563"/>
            <a:ext cx="2514601" cy="1385887"/>
          </a:xfrm>
          <a:prstGeom prst="rect">
            <a:avLst/>
          </a:prstGeom>
          <a:noFill/>
          <a:ln w="9525">
            <a:noFill/>
            <a:miter lim="800000"/>
            <a:headEnd/>
            <a:tailEnd/>
          </a:ln>
        </p:spPr>
        <p:txBody>
          <a:bodyPr>
            <a:spAutoFit/>
          </a:bodyPr>
          <a:lstStyle/>
          <a:p>
            <a:r>
              <a:rPr lang="en-US" sz="2800" b="0">
                <a:latin typeface="Calibri" pitchFamily="34" charset="0"/>
              </a:rPr>
              <a:t>Turns left at a particular speed</a:t>
            </a:r>
          </a:p>
        </p:txBody>
      </p:sp>
      <p:cxnSp>
        <p:nvCxnSpPr>
          <p:cNvPr id="14" name="Straight Arrow Connector 13"/>
          <p:cNvCxnSpPr/>
          <p:nvPr/>
        </p:nvCxnSpPr>
        <p:spPr>
          <a:xfrm>
            <a:off x="1801813" y="2362200"/>
            <a:ext cx="892175" cy="7080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8375" name="Group 6"/>
          <p:cNvGrpSpPr>
            <a:grpSpLocks/>
          </p:cNvGrpSpPr>
          <p:nvPr/>
        </p:nvGrpSpPr>
        <p:grpSpPr bwMode="auto">
          <a:xfrm>
            <a:off x="1985963" y="2362200"/>
            <a:ext cx="1485900" cy="1449388"/>
            <a:chOff x="3164944" y="4035250"/>
            <a:chExt cx="2327472" cy="2321382"/>
          </a:xfrm>
        </p:grpSpPr>
        <p:sp>
          <p:nvSpPr>
            <p:cNvPr id="22" name="Arc 21"/>
            <p:cNvSpPr/>
            <p:nvPr/>
          </p:nvSpPr>
          <p:spPr>
            <a:xfrm>
              <a:off x="4022826" y="5265862"/>
              <a:ext cx="912589" cy="91278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3" name="Arc 22"/>
            <p:cNvSpPr/>
            <p:nvPr/>
          </p:nvSpPr>
          <p:spPr>
            <a:xfrm rot="5400000">
              <a:off x="3601056" y="5014815"/>
              <a:ext cx="1268751" cy="14148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4" name="Arc 23"/>
            <p:cNvSpPr/>
            <p:nvPr/>
          </p:nvSpPr>
          <p:spPr>
            <a:xfrm rot="10800000">
              <a:off x="3164944" y="4035250"/>
              <a:ext cx="2310065" cy="231883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5" name="Arc 24"/>
            <p:cNvSpPr/>
            <p:nvPr/>
          </p:nvSpPr>
          <p:spPr>
            <a:xfrm rot="16200000">
              <a:off x="3245453" y="4063904"/>
              <a:ext cx="2173912" cy="232001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cxnSp>
        <p:nvCxnSpPr>
          <p:cNvPr id="27" name="Straight Arrow Connector 26"/>
          <p:cNvCxnSpPr/>
          <p:nvPr/>
        </p:nvCxnSpPr>
        <p:spPr>
          <a:xfrm flipH="1" flipV="1">
            <a:off x="2786063" y="2425700"/>
            <a:ext cx="2413000" cy="290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377" name="TextBox 27"/>
          <p:cNvSpPr txBox="1">
            <a:spLocks noChangeArrowheads="1"/>
          </p:cNvSpPr>
          <p:nvPr/>
        </p:nvSpPr>
        <p:spPr bwMode="auto">
          <a:xfrm>
            <a:off x="5322888" y="2024063"/>
            <a:ext cx="2514600" cy="954087"/>
          </a:xfrm>
          <a:prstGeom prst="rect">
            <a:avLst/>
          </a:prstGeom>
          <a:noFill/>
          <a:ln w="9525">
            <a:noFill/>
            <a:miter lim="800000"/>
            <a:headEnd/>
            <a:tailEnd/>
          </a:ln>
        </p:spPr>
        <p:txBody>
          <a:bodyPr>
            <a:spAutoFit/>
          </a:bodyPr>
          <a:lstStyle/>
          <a:p>
            <a:r>
              <a:rPr lang="en-US" sz="2800" b="0">
                <a:latin typeface="Calibri" pitchFamily="34" charset="0"/>
              </a:rPr>
              <a:t>Turns left at a different speed</a:t>
            </a:r>
          </a:p>
        </p:txBody>
      </p:sp>
      <p:cxnSp>
        <p:nvCxnSpPr>
          <p:cNvPr id="29" name="Straight Arrow Connector 28"/>
          <p:cNvCxnSpPr/>
          <p:nvPr/>
        </p:nvCxnSpPr>
        <p:spPr>
          <a:xfrm flipH="1">
            <a:off x="2216150" y="2716213"/>
            <a:ext cx="2982913"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121025" y="2716213"/>
            <a:ext cx="2078038" cy="98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endParaRPr lang="en-US"/>
          </a:p>
        </p:txBody>
      </p:sp>
      <p:cxnSp>
        <p:nvCxnSpPr>
          <p:cNvPr id="5" name="Straight Connector 4"/>
          <p:cNvCxnSpPr/>
          <p:nvPr/>
        </p:nvCxnSpPr>
        <p:spPr>
          <a:xfrm>
            <a:off x="1044575" y="5246688"/>
            <a:ext cx="730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81538" y="1600200"/>
            <a:ext cx="0" cy="36464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786063" y="3070225"/>
            <a:ext cx="163512"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0" name="Oval 9"/>
          <p:cNvSpPr/>
          <p:nvPr/>
        </p:nvSpPr>
        <p:spPr>
          <a:xfrm>
            <a:off x="6423025" y="3070225"/>
            <a:ext cx="163513"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59398" name="TextBox 10"/>
          <p:cNvSpPr txBox="1">
            <a:spLocks noChangeArrowheads="1"/>
          </p:cNvSpPr>
          <p:nvPr/>
        </p:nvSpPr>
        <p:spPr bwMode="auto">
          <a:xfrm>
            <a:off x="6492875" y="1600200"/>
            <a:ext cx="2449513" cy="1384300"/>
          </a:xfrm>
          <a:prstGeom prst="rect">
            <a:avLst/>
          </a:prstGeom>
          <a:noFill/>
          <a:ln w="9525">
            <a:noFill/>
            <a:miter lim="800000"/>
            <a:headEnd/>
            <a:tailEnd/>
          </a:ln>
        </p:spPr>
        <p:txBody>
          <a:bodyPr>
            <a:spAutoFit/>
          </a:bodyPr>
          <a:lstStyle/>
          <a:p>
            <a:pPr algn="r"/>
            <a:r>
              <a:rPr lang="en-US" sz="2800" b="0">
                <a:latin typeface="Calibri" pitchFamily="34" charset="0"/>
              </a:rPr>
              <a:t>Turns right at a particular speed</a:t>
            </a:r>
          </a:p>
        </p:txBody>
      </p:sp>
      <p:sp>
        <p:nvSpPr>
          <p:cNvPr id="59399" name="TextBox 11"/>
          <p:cNvSpPr txBox="1">
            <a:spLocks noChangeArrowheads="1"/>
          </p:cNvSpPr>
          <p:nvPr/>
        </p:nvSpPr>
        <p:spPr bwMode="auto">
          <a:xfrm>
            <a:off x="-11113" y="1579563"/>
            <a:ext cx="2514601" cy="1385887"/>
          </a:xfrm>
          <a:prstGeom prst="rect">
            <a:avLst/>
          </a:prstGeom>
          <a:noFill/>
          <a:ln w="9525">
            <a:noFill/>
            <a:miter lim="800000"/>
            <a:headEnd/>
            <a:tailEnd/>
          </a:ln>
        </p:spPr>
        <p:txBody>
          <a:bodyPr>
            <a:spAutoFit/>
          </a:bodyPr>
          <a:lstStyle/>
          <a:p>
            <a:r>
              <a:rPr lang="en-US" sz="2800" b="0">
                <a:latin typeface="Calibri" pitchFamily="34" charset="0"/>
              </a:rPr>
              <a:t>Turns left at a particular speed</a:t>
            </a:r>
          </a:p>
        </p:txBody>
      </p:sp>
      <p:cxnSp>
        <p:nvCxnSpPr>
          <p:cNvPr id="14" name="Straight Arrow Connector 13"/>
          <p:cNvCxnSpPr/>
          <p:nvPr/>
        </p:nvCxnSpPr>
        <p:spPr>
          <a:xfrm>
            <a:off x="1893888" y="2362200"/>
            <a:ext cx="892175"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586538" y="2297113"/>
            <a:ext cx="522287"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59402" name="Group 7"/>
          <p:cNvGrpSpPr>
            <a:grpSpLocks/>
          </p:cNvGrpSpPr>
          <p:nvPr/>
        </p:nvGrpSpPr>
        <p:grpSpPr bwMode="auto">
          <a:xfrm rot="3434086" flipH="1" flipV="1">
            <a:off x="5340350" y="2133600"/>
            <a:ext cx="2327275" cy="2320925"/>
            <a:chOff x="5788474" y="3882850"/>
            <a:chExt cx="2327472" cy="2321382"/>
          </a:xfrm>
        </p:grpSpPr>
        <p:sp>
          <p:nvSpPr>
            <p:cNvPr id="4" name="Arc 3"/>
            <p:cNvSpPr/>
            <p:nvPr/>
          </p:nvSpPr>
          <p:spPr>
            <a:xfrm>
              <a:off x="6647036" y="5112761"/>
              <a:ext cx="914477" cy="91458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3" name="Arc 12"/>
            <p:cNvSpPr/>
            <p:nvPr/>
          </p:nvSpPr>
          <p:spPr>
            <a:xfrm rot="5400000">
              <a:off x="6224836" y="4860771"/>
              <a:ext cx="1268662" cy="14145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6" name="Arc 15"/>
            <p:cNvSpPr/>
            <p:nvPr/>
          </p:nvSpPr>
          <p:spPr>
            <a:xfrm rot="10800000">
              <a:off x="5789909" y="3881779"/>
              <a:ext cx="2310009" cy="231979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7" name="Arc 16"/>
            <p:cNvSpPr/>
            <p:nvPr/>
          </p:nvSpPr>
          <p:spPr>
            <a:xfrm rot="16200000">
              <a:off x="5869965" y="3910346"/>
              <a:ext cx="2173715" cy="231953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grpSp>
        <p:nvGrpSpPr>
          <p:cNvPr id="59403" name="Group 6"/>
          <p:cNvGrpSpPr>
            <a:grpSpLocks/>
          </p:cNvGrpSpPr>
          <p:nvPr/>
        </p:nvGrpSpPr>
        <p:grpSpPr bwMode="auto">
          <a:xfrm>
            <a:off x="1500188" y="1843088"/>
            <a:ext cx="2327275" cy="2322512"/>
            <a:chOff x="3164944" y="4035250"/>
            <a:chExt cx="2327472" cy="2321382"/>
          </a:xfrm>
        </p:grpSpPr>
        <p:sp>
          <p:nvSpPr>
            <p:cNvPr id="22" name="Arc 21"/>
            <p:cNvSpPr/>
            <p:nvPr/>
          </p:nvSpPr>
          <p:spPr>
            <a:xfrm>
              <a:off x="4022267" y="5264963"/>
              <a:ext cx="914477" cy="91554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3" name="Arc 22"/>
            <p:cNvSpPr/>
            <p:nvPr/>
          </p:nvSpPr>
          <p:spPr>
            <a:xfrm rot="5400000">
              <a:off x="3600318" y="5015444"/>
              <a:ext cx="1267795" cy="141458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4" name="Arc 23"/>
            <p:cNvSpPr/>
            <p:nvPr/>
          </p:nvSpPr>
          <p:spPr>
            <a:xfrm rot="10800000">
              <a:off x="3164944" y="4035250"/>
              <a:ext cx="2310008" cy="231979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5" name="Arc 24"/>
            <p:cNvSpPr/>
            <p:nvPr/>
          </p:nvSpPr>
          <p:spPr>
            <a:xfrm rot="16200000">
              <a:off x="3245740" y="4063942"/>
              <a:ext cx="2173817" cy="231953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sp>
        <p:nvSpPr>
          <p:cNvPr id="26" name="Freeform 25"/>
          <p:cNvSpPr/>
          <p:nvPr/>
        </p:nvSpPr>
        <p:spPr>
          <a:xfrm>
            <a:off x="2655888" y="1946275"/>
            <a:ext cx="2971800" cy="1951038"/>
          </a:xfrm>
          <a:custGeom>
            <a:avLst/>
            <a:gdLst>
              <a:gd name="connsiteX0" fmla="*/ 0 w 2971800"/>
              <a:gd name="connsiteY0" fmla="*/ 0 h 1948543"/>
              <a:gd name="connsiteX1" fmla="*/ 1077686 w 2971800"/>
              <a:gd name="connsiteY1" fmla="*/ 370114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77143 w 2971800"/>
              <a:gd name="connsiteY2" fmla="*/ 1110343 h 1948543"/>
              <a:gd name="connsiteX3" fmla="*/ 2971800 w 2971800"/>
              <a:gd name="connsiteY3" fmla="*/ 1948543 h 1948543"/>
              <a:gd name="connsiteX0" fmla="*/ 0 w 2971800"/>
              <a:gd name="connsiteY0" fmla="*/ 0 h 1948543"/>
              <a:gd name="connsiteX1" fmla="*/ 718457 w 2971800"/>
              <a:gd name="connsiteY1" fmla="*/ 119743 h 1948543"/>
              <a:gd name="connsiteX2" fmla="*/ 2177143 w 2971800"/>
              <a:gd name="connsiteY2" fmla="*/ 1110343 h 1948543"/>
              <a:gd name="connsiteX3" fmla="*/ 2971800 w 2971800"/>
              <a:gd name="connsiteY3" fmla="*/ 1948543 h 1948543"/>
              <a:gd name="connsiteX0" fmla="*/ 0 w 2971800"/>
              <a:gd name="connsiteY0" fmla="*/ 35225 h 1983768"/>
              <a:gd name="connsiteX1" fmla="*/ 718457 w 2971800"/>
              <a:gd name="connsiteY1" fmla="*/ 154968 h 1983768"/>
              <a:gd name="connsiteX2" fmla="*/ 2177143 w 2971800"/>
              <a:gd name="connsiteY2" fmla="*/ 1145568 h 1983768"/>
              <a:gd name="connsiteX3" fmla="*/ 2971800 w 2971800"/>
              <a:gd name="connsiteY3" fmla="*/ 1983768 h 1983768"/>
              <a:gd name="connsiteX0" fmla="*/ 0 w 2971800"/>
              <a:gd name="connsiteY0" fmla="*/ 30451 h 1978994"/>
              <a:gd name="connsiteX1" fmla="*/ 718457 w 2971800"/>
              <a:gd name="connsiteY1" fmla="*/ 150194 h 1978994"/>
              <a:gd name="connsiteX2" fmla="*/ 2177143 w 2971800"/>
              <a:gd name="connsiteY2" fmla="*/ 1140794 h 1978994"/>
              <a:gd name="connsiteX3" fmla="*/ 2971800 w 2971800"/>
              <a:gd name="connsiteY3" fmla="*/ 1978994 h 1978994"/>
              <a:gd name="connsiteX0" fmla="*/ 0 w 2971800"/>
              <a:gd name="connsiteY0" fmla="*/ 16243 h 1964786"/>
              <a:gd name="connsiteX1" fmla="*/ 718457 w 2971800"/>
              <a:gd name="connsiteY1" fmla="*/ 135986 h 1964786"/>
              <a:gd name="connsiteX2" fmla="*/ 2177143 w 2971800"/>
              <a:gd name="connsiteY2" fmla="*/ 1126586 h 1964786"/>
              <a:gd name="connsiteX3" fmla="*/ 2971800 w 2971800"/>
              <a:gd name="connsiteY3" fmla="*/ 1964786 h 1964786"/>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806 h 1951349"/>
              <a:gd name="connsiteX1" fmla="*/ 718457 w 2971800"/>
              <a:gd name="connsiteY1" fmla="*/ 122549 h 1951349"/>
              <a:gd name="connsiteX2" fmla="*/ 2177143 w 2971800"/>
              <a:gd name="connsiteY2" fmla="*/ 1113149 h 1951349"/>
              <a:gd name="connsiteX3" fmla="*/ 2971800 w 2971800"/>
              <a:gd name="connsiteY3" fmla="*/ 1951349 h 1951349"/>
            </a:gdLst>
            <a:ahLst/>
            <a:cxnLst>
              <a:cxn ang="0">
                <a:pos x="connsiteX0" y="connsiteY0"/>
              </a:cxn>
              <a:cxn ang="0">
                <a:pos x="connsiteX1" y="connsiteY1"/>
              </a:cxn>
              <a:cxn ang="0">
                <a:pos x="connsiteX2" y="connsiteY2"/>
              </a:cxn>
              <a:cxn ang="0">
                <a:pos x="connsiteX3" y="connsiteY3"/>
              </a:cxn>
            </a:cxnLst>
            <a:rect l="l" t="t" r="r" b="b"/>
            <a:pathLst>
              <a:path w="2971800" h="1951349">
                <a:moveTo>
                  <a:pt x="0" y="2806"/>
                </a:moveTo>
                <a:cubicBezTo>
                  <a:pt x="166914" y="-8987"/>
                  <a:pt x="388257" y="13692"/>
                  <a:pt x="718457" y="122549"/>
                </a:cubicBezTo>
                <a:cubicBezTo>
                  <a:pt x="1048657" y="231406"/>
                  <a:pt x="1975758" y="960749"/>
                  <a:pt x="2177143" y="1113149"/>
                </a:cubicBezTo>
                <a:cubicBezTo>
                  <a:pt x="2378528" y="1265549"/>
                  <a:pt x="2654300" y="1477821"/>
                  <a:pt x="2971800" y="195134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endParaRPr lang="en-US"/>
          </a:p>
        </p:txBody>
      </p:sp>
      <p:cxnSp>
        <p:nvCxnSpPr>
          <p:cNvPr id="5" name="Straight Connector 4"/>
          <p:cNvCxnSpPr/>
          <p:nvPr/>
        </p:nvCxnSpPr>
        <p:spPr>
          <a:xfrm>
            <a:off x="1044575" y="5246688"/>
            <a:ext cx="73040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681538" y="1600200"/>
            <a:ext cx="0" cy="36464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2786063" y="3070225"/>
            <a:ext cx="163512"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10" name="Oval 9"/>
          <p:cNvSpPr/>
          <p:nvPr/>
        </p:nvSpPr>
        <p:spPr>
          <a:xfrm>
            <a:off x="6423025" y="3070225"/>
            <a:ext cx="163513" cy="1730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0422" name="TextBox 10"/>
          <p:cNvSpPr txBox="1">
            <a:spLocks noChangeArrowheads="1"/>
          </p:cNvSpPr>
          <p:nvPr/>
        </p:nvSpPr>
        <p:spPr bwMode="auto">
          <a:xfrm>
            <a:off x="6492875" y="1600200"/>
            <a:ext cx="2449513" cy="1384300"/>
          </a:xfrm>
          <a:prstGeom prst="rect">
            <a:avLst/>
          </a:prstGeom>
          <a:noFill/>
          <a:ln w="9525">
            <a:noFill/>
            <a:miter lim="800000"/>
            <a:headEnd/>
            <a:tailEnd/>
          </a:ln>
        </p:spPr>
        <p:txBody>
          <a:bodyPr>
            <a:spAutoFit/>
          </a:bodyPr>
          <a:lstStyle/>
          <a:p>
            <a:pPr algn="r"/>
            <a:r>
              <a:rPr lang="en-US" sz="2800" b="0">
                <a:latin typeface="Calibri" pitchFamily="34" charset="0"/>
              </a:rPr>
              <a:t>Turns right at a particular speed</a:t>
            </a:r>
          </a:p>
        </p:txBody>
      </p:sp>
      <p:sp>
        <p:nvSpPr>
          <p:cNvPr id="60423" name="TextBox 11"/>
          <p:cNvSpPr txBox="1">
            <a:spLocks noChangeArrowheads="1"/>
          </p:cNvSpPr>
          <p:nvPr/>
        </p:nvSpPr>
        <p:spPr bwMode="auto">
          <a:xfrm>
            <a:off x="-11113" y="1579563"/>
            <a:ext cx="2514601" cy="1385887"/>
          </a:xfrm>
          <a:prstGeom prst="rect">
            <a:avLst/>
          </a:prstGeom>
          <a:noFill/>
          <a:ln w="9525">
            <a:noFill/>
            <a:miter lim="800000"/>
            <a:headEnd/>
            <a:tailEnd/>
          </a:ln>
        </p:spPr>
        <p:txBody>
          <a:bodyPr>
            <a:spAutoFit/>
          </a:bodyPr>
          <a:lstStyle/>
          <a:p>
            <a:r>
              <a:rPr lang="en-US" sz="2800" b="0">
                <a:latin typeface="Calibri" pitchFamily="34" charset="0"/>
              </a:rPr>
              <a:t>Turns left at a particular speed</a:t>
            </a:r>
          </a:p>
        </p:txBody>
      </p:sp>
      <p:cxnSp>
        <p:nvCxnSpPr>
          <p:cNvPr id="14" name="Straight Arrow Connector 13"/>
          <p:cNvCxnSpPr/>
          <p:nvPr/>
        </p:nvCxnSpPr>
        <p:spPr>
          <a:xfrm>
            <a:off x="1893888" y="2362200"/>
            <a:ext cx="892175"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586538" y="2297113"/>
            <a:ext cx="522287" cy="708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0426" name="Group 7"/>
          <p:cNvGrpSpPr>
            <a:grpSpLocks/>
          </p:cNvGrpSpPr>
          <p:nvPr/>
        </p:nvGrpSpPr>
        <p:grpSpPr bwMode="auto">
          <a:xfrm rot="3434086" flipH="1" flipV="1">
            <a:off x="5340350" y="2133600"/>
            <a:ext cx="2327275" cy="2320925"/>
            <a:chOff x="5788474" y="3882850"/>
            <a:chExt cx="2327472" cy="2321382"/>
          </a:xfrm>
        </p:grpSpPr>
        <p:sp>
          <p:nvSpPr>
            <p:cNvPr id="4" name="Arc 3"/>
            <p:cNvSpPr/>
            <p:nvPr/>
          </p:nvSpPr>
          <p:spPr>
            <a:xfrm>
              <a:off x="6647036" y="5112761"/>
              <a:ext cx="914477" cy="91458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3" name="Arc 12"/>
            <p:cNvSpPr/>
            <p:nvPr/>
          </p:nvSpPr>
          <p:spPr>
            <a:xfrm rot="5400000">
              <a:off x="6224836" y="4860771"/>
              <a:ext cx="1268662" cy="14145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6" name="Arc 15"/>
            <p:cNvSpPr/>
            <p:nvPr/>
          </p:nvSpPr>
          <p:spPr>
            <a:xfrm rot="10800000">
              <a:off x="5789909" y="3881779"/>
              <a:ext cx="2310009" cy="231979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17" name="Arc 16"/>
            <p:cNvSpPr/>
            <p:nvPr/>
          </p:nvSpPr>
          <p:spPr>
            <a:xfrm rot="16200000">
              <a:off x="5869965" y="3910346"/>
              <a:ext cx="2173715" cy="231953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grpSp>
        <p:nvGrpSpPr>
          <p:cNvPr id="60427" name="Group 6"/>
          <p:cNvGrpSpPr>
            <a:grpSpLocks/>
          </p:cNvGrpSpPr>
          <p:nvPr/>
        </p:nvGrpSpPr>
        <p:grpSpPr bwMode="auto">
          <a:xfrm>
            <a:off x="1500188" y="1843088"/>
            <a:ext cx="2327275" cy="2322512"/>
            <a:chOff x="3164944" y="4035250"/>
            <a:chExt cx="2327472" cy="2321382"/>
          </a:xfrm>
        </p:grpSpPr>
        <p:sp>
          <p:nvSpPr>
            <p:cNvPr id="22" name="Arc 21"/>
            <p:cNvSpPr/>
            <p:nvPr/>
          </p:nvSpPr>
          <p:spPr>
            <a:xfrm>
              <a:off x="4022267" y="5264963"/>
              <a:ext cx="914477" cy="91554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3" name="Arc 22"/>
            <p:cNvSpPr/>
            <p:nvPr/>
          </p:nvSpPr>
          <p:spPr>
            <a:xfrm rot="5400000">
              <a:off x="3600318" y="5015444"/>
              <a:ext cx="1267795" cy="141458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4" name="Arc 23"/>
            <p:cNvSpPr/>
            <p:nvPr/>
          </p:nvSpPr>
          <p:spPr>
            <a:xfrm rot="10800000">
              <a:off x="3164944" y="4035250"/>
              <a:ext cx="2310008" cy="231979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5" name="Arc 24"/>
            <p:cNvSpPr/>
            <p:nvPr/>
          </p:nvSpPr>
          <p:spPr>
            <a:xfrm rot="16200000">
              <a:off x="3245740" y="4063942"/>
              <a:ext cx="2173817" cy="231953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sp>
        <p:nvSpPr>
          <p:cNvPr id="26" name="Freeform 25"/>
          <p:cNvSpPr/>
          <p:nvPr/>
        </p:nvSpPr>
        <p:spPr>
          <a:xfrm>
            <a:off x="2655888" y="1946275"/>
            <a:ext cx="2971800" cy="1951038"/>
          </a:xfrm>
          <a:custGeom>
            <a:avLst/>
            <a:gdLst>
              <a:gd name="connsiteX0" fmla="*/ 0 w 2971800"/>
              <a:gd name="connsiteY0" fmla="*/ 0 h 1948543"/>
              <a:gd name="connsiteX1" fmla="*/ 1077686 w 2971800"/>
              <a:gd name="connsiteY1" fmla="*/ 370114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77143 w 2971800"/>
              <a:gd name="connsiteY2" fmla="*/ 1110343 h 1948543"/>
              <a:gd name="connsiteX3" fmla="*/ 2971800 w 2971800"/>
              <a:gd name="connsiteY3" fmla="*/ 1948543 h 1948543"/>
              <a:gd name="connsiteX0" fmla="*/ 0 w 2971800"/>
              <a:gd name="connsiteY0" fmla="*/ 0 h 1948543"/>
              <a:gd name="connsiteX1" fmla="*/ 718457 w 2971800"/>
              <a:gd name="connsiteY1" fmla="*/ 119743 h 1948543"/>
              <a:gd name="connsiteX2" fmla="*/ 2177143 w 2971800"/>
              <a:gd name="connsiteY2" fmla="*/ 1110343 h 1948543"/>
              <a:gd name="connsiteX3" fmla="*/ 2971800 w 2971800"/>
              <a:gd name="connsiteY3" fmla="*/ 1948543 h 1948543"/>
              <a:gd name="connsiteX0" fmla="*/ 0 w 2971800"/>
              <a:gd name="connsiteY0" fmla="*/ 35225 h 1983768"/>
              <a:gd name="connsiteX1" fmla="*/ 718457 w 2971800"/>
              <a:gd name="connsiteY1" fmla="*/ 154968 h 1983768"/>
              <a:gd name="connsiteX2" fmla="*/ 2177143 w 2971800"/>
              <a:gd name="connsiteY2" fmla="*/ 1145568 h 1983768"/>
              <a:gd name="connsiteX3" fmla="*/ 2971800 w 2971800"/>
              <a:gd name="connsiteY3" fmla="*/ 1983768 h 1983768"/>
              <a:gd name="connsiteX0" fmla="*/ 0 w 2971800"/>
              <a:gd name="connsiteY0" fmla="*/ 30451 h 1978994"/>
              <a:gd name="connsiteX1" fmla="*/ 718457 w 2971800"/>
              <a:gd name="connsiteY1" fmla="*/ 150194 h 1978994"/>
              <a:gd name="connsiteX2" fmla="*/ 2177143 w 2971800"/>
              <a:gd name="connsiteY2" fmla="*/ 1140794 h 1978994"/>
              <a:gd name="connsiteX3" fmla="*/ 2971800 w 2971800"/>
              <a:gd name="connsiteY3" fmla="*/ 1978994 h 1978994"/>
              <a:gd name="connsiteX0" fmla="*/ 0 w 2971800"/>
              <a:gd name="connsiteY0" fmla="*/ 16243 h 1964786"/>
              <a:gd name="connsiteX1" fmla="*/ 718457 w 2971800"/>
              <a:gd name="connsiteY1" fmla="*/ 135986 h 1964786"/>
              <a:gd name="connsiteX2" fmla="*/ 2177143 w 2971800"/>
              <a:gd name="connsiteY2" fmla="*/ 1126586 h 1964786"/>
              <a:gd name="connsiteX3" fmla="*/ 2971800 w 2971800"/>
              <a:gd name="connsiteY3" fmla="*/ 1964786 h 1964786"/>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806 h 1951349"/>
              <a:gd name="connsiteX1" fmla="*/ 718457 w 2971800"/>
              <a:gd name="connsiteY1" fmla="*/ 122549 h 1951349"/>
              <a:gd name="connsiteX2" fmla="*/ 2177143 w 2971800"/>
              <a:gd name="connsiteY2" fmla="*/ 1113149 h 1951349"/>
              <a:gd name="connsiteX3" fmla="*/ 2971800 w 2971800"/>
              <a:gd name="connsiteY3" fmla="*/ 1951349 h 1951349"/>
            </a:gdLst>
            <a:ahLst/>
            <a:cxnLst>
              <a:cxn ang="0">
                <a:pos x="connsiteX0" y="connsiteY0"/>
              </a:cxn>
              <a:cxn ang="0">
                <a:pos x="connsiteX1" y="connsiteY1"/>
              </a:cxn>
              <a:cxn ang="0">
                <a:pos x="connsiteX2" y="connsiteY2"/>
              </a:cxn>
              <a:cxn ang="0">
                <a:pos x="connsiteX3" y="connsiteY3"/>
              </a:cxn>
            </a:cxnLst>
            <a:rect l="l" t="t" r="r" b="b"/>
            <a:pathLst>
              <a:path w="2971800" h="1951349">
                <a:moveTo>
                  <a:pt x="0" y="2806"/>
                </a:moveTo>
                <a:cubicBezTo>
                  <a:pt x="166914" y="-8987"/>
                  <a:pt x="388257" y="13692"/>
                  <a:pt x="718457" y="122549"/>
                </a:cubicBezTo>
                <a:cubicBezTo>
                  <a:pt x="1048657" y="231406"/>
                  <a:pt x="1975758" y="960749"/>
                  <a:pt x="2177143" y="1113149"/>
                </a:cubicBezTo>
                <a:cubicBezTo>
                  <a:pt x="2378528" y="1265549"/>
                  <a:pt x="2654300" y="1477821"/>
                  <a:pt x="2971800" y="195134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nvGrpSpPr>
          <p:cNvPr id="60429" name="Group 26"/>
          <p:cNvGrpSpPr>
            <a:grpSpLocks/>
          </p:cNvGrpSpPr>
          <p:nvPr/>
        </p:nvGrpSpPr>
        <p:grpSpPr bwMode="auto">
          <a:xfrm rot="4765855">
            <a:off x="1785938" y="1871663"/>
            <a:ext cx="2327275" cy="2320925"/>
            <a:chOff x="3164944" y="4035250"/>
            <a:chExt cx="2327472" cy="2321382"/>
          </a:xfrm>
        </p:grpSpPr>
        <p:sp>
          <p:nvSpPr>
            <p:cNvPr id="28" name="Arc 27"/>
            <p:cNvSpPr/>
            <p:nvPr/>
          </p:nvSpPr>
          <p:spPr>
            <a:xfrm>
              <a:off x="4021806" y="5265812"/>
              <a:ext cx="914477" cy="91458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29" name="Arc 28"/>
            <p:cNvSpPr/>
            <p:nvPr/>
          </p:nvSpPr>
          <p:spPr>
            <a:xfrm rot="5400000">
              <a:off x="3598116" y="5017443"/>
              <a:ext cx="1268663" cy="14145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30" name="Arc 29"/>
            <p:cNvSpPr/>
            <p:nvPr/>
          </p:nvSpPr>
          <p:spPr>
            <a:xfrm rot="10800000">
              <a:off x="3164655" y="4036783"/>
              <a:ext cx="2310008" cy="231979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31" name="Arc 30"/>
            <p:cNvSpPr/>
            <p:nvPr/>
          </p:nvSpPr>
          <p:spPr>
            <a:xfrm rot="16200000">
              <a:off x="3245019" y="4066653"/>
              <a:ext cx="2173715" cy="231953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grpSp>
        <p:nvGrpSpPr>
          <p:cNvPr id="60430" name="Group 31"/>
          <p:cNvGrpSpPr>
            <a:grpSpLocks/>
          </p:cNvGrpSpPr>
          <p:nvPr/>
        </p:nvGrpSpPr>
        <p:grpSpPr bwMode="auto">
          <a:xfrm rot="-1037937" flipH="1" flipV="1">
            <a:off x="5492750" y="2082800"/>
            <a:ext cx="2327275" cy="2322513"/>
            <a:chOff x="5788474" y="3882850"/>
            <a:chExt cx="2327472" cy="2321382"/>
          </a:xfrm>
        </p:grpSpPr>
        <p:sp>
          <p:nvSpPr>
            <p:cNvPr id="33" name="Arc 32"/>
            <p:cNvSpPr/>
            <p:nvPr/>
          </p:nvSpPr>
          <p:spPr>
            <a:xfrm>
              <a:off x="6646541" y="5113238"/>
              <a:ext cx="914477" cy="91554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34" name="Arc 33"/>
            <p:cNvSpPr/>
            <p:nvPr/>
          </p:nvSpPr>
          <p:spPr>
            <a:xfrm rot="5400000">
              <a:off x="6224583" y="4863812"/>
              <a:ext cx="1267794" cy="1414582"/>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35" name="Arc 34"/>
            <p:cNvSpPr/>
            <p:nvPr/>
          </p:nvSpPr>
          <p:spPr>
            <a:xfrm rot="10800000">
              <a:off x="5789676" y="3883793"/>
              <a:ext cx="2310009" cy="231979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36" name="Arc 35"/>
            <p:cNvSpPr/>
            <p:nvPr/>
          </p:nvSpPr>
          <p:spPr>
            <a:xfrm rot="16200000">
              <a:off x="5870397" y="3912781"/>
              <a:ext cx="2173816" cy="231953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sp>
        <p:nvSpPr>
          <p:cNvPr id="37" name="Freeform 36"/>
          <p:cNvSpPr/>
          <p:nvPr/>
        </p:nvSpPr>
        <p:spPr>
          <a:xfrm>
            <a:off x="3978275" y="2836863"/>
            <a:ext cx="2987675" cy="1482725"/>
          </a:xfrm>
          <a:custGeom>
            <a:avLst/>
            <a:gdLst>
              <a:gd name="connsiteX0" fmla="*/ 0 w 2971800"/>
              <a:gd name="connsiteY0" fmla="*/ 0 h 1948543"/>
              <a:gd name="connsiteX1" fmla="*/ 1077686 w 2971800"/>
              <a:gd name="connsiteY1" fmla="*/ 370114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77143 w 2971800"/>
              <a:gd name="connsiteY2" fmla="*/ 1110343 h 1948543"/>
              <a:gd name="connsiteX3" fmla="*/ 2971800 w 2971800"/>
              <a:gd name="connsiteY3" fmla="*/ 1948543 h 1948543"/>
              <a:gd name="connsiteX0" fmla="*/ 0 w 2971800"/>
              <a:gd name="connsiteY0" fmla="*/ 0 h 1948543"/>
              <a:gd name="connsiteX1" fmla="*/ 718457 w 2971800"/>
              <a:gd name="connsiteY1" fmla="*/ 119743 h 1948543"/>
              <a:gd name="connsiteX2" fmla="*/ 2177143 w 2971800"/>
              <a:gd name="connsiteY2" fmla="*/ 1110343 h 1948543"/>
              <a:gd name="connsiteX3" fmla="*/ 2971800 w 2971800"/>
              <a:gd name="connsiteY3" fmla="*/ 1948543 h 1948543"/>
              <a:gd name="connsiteX0" fmla="*/ 0 w 2971800"/>
              <a:gd name="connsiteY0" fmla="*/ 35225 h 1983768"/>
              <a:gd name="connsiteX1" fmla="*/ 718457 w 2971800"/>
              <a:gd name="connsiteY1" fmla="*/ 154968 h 1983768"/>
              <a:gd name="connsiteX2" fmla="*/ 2177143 w 2971800"/>
              <a:gd name="connsiteY2" fmla="*/ 1145568 h 1983768"/>
              <a:gd name="connsiteX3" fmla="*/ 2971800 w 2971800"/>
              <a:gd name="connsiteY3" fmla="*/ 1983768 h 1983768"/>
              <a:gd name="connsiteX0" fmla="*/ 0 w 2971800"/>
              <a:gd name="connsiteY0" fmla="*/ 30451 h 1978994"/>
              <a:gd name="connsiteX1" fmla="*/ 718457 w 2971800"/>
              <a:gd name="connsiteY1" fmla="*/ 150194 h 1978994"/>
              <a:gd name="connsiteX2" fmla="*/ 2177143 w 2971800"/>
              <a:gd name="connsiteY2" fmla="*/ 1140794 h 1978994"/>
              <a:gd name="connsiteX3" fmla="*/ 2971800 w 2971800"/>
              <a:gd name="connsiteY3" fmla="*/ 1978994 h 1978994"/>
              <a:gd name="connsiteX0" fmla="*/ 0 w 2971800"/>
              <a:gd name="connsiteY0" fmla="*/ 16243 h 1964786"/>
              <a:gd name="connsiteX1" fmla="*/ 718457 w 2971800"/>
              <a:gd name="connsiteY1" fmla="*/ 135986 h 1964786"/>
              <a:gd name="connsiteX2" fmla="*/ 2177143 w 2971800"/>
              <a:gd name="connsiteY2" fmla="*/ 1126586 h 1964786"/>
              <a:gd name="connsiteX3" fmla="*/ 2971800 w 2971800"/>
              <a:gd name="connsiteY3" fmla="*/ 1964786 h 1964786"/>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806 h 1951349"/>
              <a:gd name="connsiteX1" fmla="*/ 718457 w 2971800"/>
              <a:gd name="connsiteY1" fmla="*/ 122549 h 1951349"/>
              <a:gd name="connsiteX2" fmla="*/ 2177143 w 2971800"/>
              <a:gd name="connsiteY2" fmla="*/ 1113149 h 1951349"/>
              <a:gd name="connsiteX3" fmla="*/ 2971800 w 2971800"/>
              <a:gd name="connsiteY3" fmla="*/ 1951349 h 1951349"/>
              <a:gd name="connsiteX0" fmla="*/ 0 w 2971800"/>
              <a:gd name="connsiteY0" fmla="*/ 59643 h 2008186"/>
              <a:gd name="connsiteX1" fmla="*/ 718457 w 2971800"/>
              <a:gd name="connsiteY1" fmla="*/ 179386 h 2008186"/>
              <a:gd name="connsiteX2" fmla="*/ 1570820 w 2971800"/>
              <a:gd name="connsiteY2" fmla="*/ 1888274 h 2008186"/>
              <a:gd name="connsiteX3" fmla="*/ 2971800 w 2971800"/>
              <a:gd name="connsiteY3" fmla="*/ 2008186 h 2008186"/>
              <a:gd name="connsiteX0" fmla="*/ 0 w 2971800"/>
              <a:gd name="connsiteY0" fmla="*/ 119 h 1948662"/>
              <a:gd name="connsiteX1" fmla="*/ 207869 w 2971800"/>
              <a:gd name="connsiteY1" fmla="*/ 1157386 h 1948662"/>
              <a:gd name="connsiteX2" fmla="*/ 1570820 w 2971800"/>
              <a:gd name="connsiteY2" fmla="*/ 1828750 h 1948662"/>
              <a:gd name="connsiteX3" fmla="*/ 2971800 w 2971800"/>
              <a:gd name="connsiteY3" fmla="*/ 1948662 h 1948662"/>
              <a:gd name="connsiteX0" fmla="*/ 0 w 2971800"/>
              <a:gd name="connsiteY0" fmla="*/ 0 h 1948543"/>
              <a:gd name="connsiteX1" fmla="*/ 207869 w 2971800"/>
              <a:gd name="connsiteY1" fmla="*/ 1157267 h 1948543"/>
              <a:gd name="connsiteX2" fmla="*/ 1570820 w 2971800"/>
              <a:gd name="connsiteY2" fmla="*/ 1828631 h 1948543"/>
              <a:gd name="connsiteX3" fmla="*/ 2971800 w 2971800"/>
              <a:gd name="connsiteY3" fmla="*/ 1948543 h 1948543"/>
              <a:gd name="connsiteX0" fmla="*/ 0 w 2939888"/>
              <a:gd name="connsiteY0" fmla="*/ 0 h 2028352"/>
              <a:gd name="connsiteX1" fmla="*/ 207869 w 2939888"/>
              <a:gd name="connsiteY1" fmla="*/ 1157267 h 2028352"/>
              <a:gd name="connsiteX2" fmla="*/ 1570820 w 2939888"/>
              <a:gd name="connsiteY2" fmla="*/ 1828631 h 2028352"/>
              <a:gd name="connsiteX3" fmla="*/ 2939888 w 2939888"/>
              <a:gd name="connsiteY3" fmla="*/ 2028352 h 2028352"/>
              <a:gd name="connsiteX0" fmla="*/ 0 w 2939888"/>
              <a:gd name="connsiteY0" fmla="*/ 0 h 2184059"/>
              <a:gd name="connsiteX1" fmla="*/ 207869 w 2939888"/>
              <a:gd name="connsiteY1" fmla="*/ 1157267 h 2184059"/>
              <a:gd name="connsiteX2" fmla="*/ 1570820 w 2939888"/>
              <a:gd name="connsiteY2" fmla="*/ 1828631 h 2184059"/>
              <a:gd name="connsiteX3" fmla="*/ 2939888 w 2939888"/>
              <a:gd name="connsiteY3" fmla="*/ 2028352 h 2184059"/>
              <a:gd name="connsiteX0" fmla="*/ 0 w 2939888"/>
              <a:gd name="connsiteY0" fmla="*/ 0 h 2073310"/>
              <a:gd name="connsiteX1" fmla="*/ 207869 w 2939888"/>
              <a:gd name="connsiteY1" fmla="*/ 1157267 h 2073310"/>
              <a:gd name="connsiteX2" fmla="*/ 1570820 w 2939888"/>
              <a:gd name="connsiteY2" fmla="*/ 1828631 h 2073310"/>
              <a:gd name="connsiteX3" fmla="*/ 1803172 w 2939888"/>
              <a:gd name="connsiteY3" fmla="*/ 2066260 h 2073310"/>
              <a:gd name="connsiteX4" fmla="*/ 2939888 w 2939888"/>
              <a:gd name="connsiteY4" fmla="*/ 2028352 h 2073310"/>
              <a:gd name="connsiteX0" fmla="*/ 0 w 2939888"/>
              <a:gd name="connsiteY0" fmla="*/ 0 h 2073310"/>
              <a:gd name="connsiteX1" fmla="*/ 207869 w 2939888"/>
              <a:gd name="connsiteY1" fmla="*/ 1157267 h 2073310"/>
              <a:gd name="connsiteX2" fmla="*/ 932587 w 2939888"/>
              <a:gd name="connsiteY2" fmla="*/ 1684975 h 2073310"/>
              <a:gd name="connsiteX3" fmla="*/ 1803172 w 2939888"/>
              <a:gd name="connsiteY3" fmla="*/ 2066260 h 2073310"/>
              <a:gd name="connsiteX4" fmla="*/ 2939888 w 2939888"/>
              <a:gd name="connsiteY4" fmla="*/ 2028352 h 2073310"/>
              <a:gd name="connsiteX0" fmla="*/ 0 w 2939888"/>
              <a:gd name="connsiteY0" fmla="*/ 0 h 2078332"/>
              <a:gd name="connsiteX1" fmla="*/ 207869 w 2939888"/>
              <a:gd name="connsiteY1" fmla="*/ 1157267 h 2078332"/>
              <a:gd name="connsiteX2" fmla="*/ 932587 w 2939888"/>
              <a:gd name="connsiteY2" fmla="*/ 1684975 h 2078332"/>
              <a:gd name="connsiteX3" fmla="*/ 1803172 w 2939888"/>
              <a:gd name="connsiteY3" fmla="*/ 2066260 h 2078332"/>
              <a:gd name="connsiteX4" fmla="*/ 2939888 w 2939888"/>
              <a:gd name="connsiteY4" fmla="*/ 2076240 h 2078332"/>
              <a:gd name="connsiteX0" fmla="*/ 0 w 2939888"/>
              <a:gd name="connsiteY0" fmla="*/ 0 h 2183322"/>
              <a:gd name="connsiteX1" fmla="*/ 207869 w 2939888"/>
              <a:gd name="connsiteY1" fmla="*/ 1157267 h 2183322"/>
              <a:gd name="connsiteX2" fmla="*/ 932587 w 2939888"/>
              <a:gd name="connsiteY2" fmla="*/ 1684975 h 2183322"/>
              <a:gd name="connsiteX3" fmla="*/ 1803172 w 2939888"/>
              <a:gd name="connsiteY3" fmla="*/ 2066260 h 2183322"/>
              <a:gd name="connsiteX4" fmla="*/ 2939888 w 2939888"/>
              <a:gd name="connsiteY4" fmla="*/ 2076240 h 2183322"/>
              <a:gd name="connsiteX0" fmla="*/ 0 w 2939888"/>
              <a:gd name="connsiteY0" fmla="*/ 0 h 2175071"/>
              <a:gd name="connsiteX1" fmla="*/ 207869 w 2939888"/>
              <a:gd name="connsiteY1" fmla="*/ 1157267 h 2175071"/>
              <a:gd name="connsiteX2" fmla="*/ 932587 w 2939888"/>
              <a:gd name="connsiteY2" fmla="*/ 1684975 h 2175071"/>
              <a:gd name="connsiteX3" fmla="*/ 1590426 w 2939888"/>
              <a:gd name="connsiteY3" fmla="*/ 2034335 h 2175071"/>
              <a:gd name="connsiteX4" fmla="*/ 2939888 w 2939888"/>
              <a:gd name="connsiteY4" fmla="*/ 2076240 h 2175071"/>
              <a:gd name="connsiteX0" fmla="*/ 0 w 2918614"/>
              <a:gd name="connsiteY0" fmla="*/ 0 h 2175071"/>
              <a:gd name="connsiteX1" fmla="*/ 186595 w 2918614"/>
              <a:gd name="connsiteY1" fmla="*/ 1157267 h 2175071"/>
              <a:gd name="connsiteX2" fmla="*/ 911313 w 2918614"/>
              <a:gd name="connsiteY2" fmla="*/ 1684975 h 2175071"/>
              <a:gd name="connsiteX3" fmla="*/ 1569152 w 2918614"/>
              <a:gd name="connsiteY3" fmla="*/ 2034335 h 2175071"/>
              <a:gd name="connsiteX4" fmla="*/ 2918614 w 2918614"/>
              <a:gd name="connsiteY4" fmla="*/ 2076240 h 21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614" h="2175071">
                <a:moveTo>
                  <a:pt x="0" y="0"/>
                </a:moveTo>
                <a:cubicBezTo>
                  <a:pt x="49904" y="530912"/>
                  <a:pt x="34710" y="876438"/>
                  <a:pt x="186595" y="1157267"/>
                </a:cubicBezTo>
                <a:cubicBezTo>
                  <a:pt x="338480" y="1438096"/>
                  <a:pt x="680887" y="1538797"/>
                  <a:pt x="911313" y="1684975"/>
                </a:cubicBezTo>
                <a:cubicBezTo>
                  <a:pt x="1141739" y="1831153"/>
                  <a:pt x="1340974" y="2001048"/>
                  <a:pt x="1569152" y="2034335"/>
                </a:cubicBezTo>
                <a:cubicBezTo>
                  <a:pt x="1797330" y="2067622"/>
                  <a:pt x="2101564" y="2306026"/>
                  <a:pt x="2918614" y="207624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grpSp>
        <p:nvGrpSpPr>
          <p:cNvPr id="60432" name="Group 37"/>
          <p:cNvGrpSpPr>
            <a:grpSpLocks/>
          </p:cNvGrpSpPr>
          <p:nvPr/>
        </p:nvGrpSpPr>
        <p:grpSpPr bwMode="auto">
          <a:xfrm rot="-4825372">
            <a:off x="1606550" y="2082800"/>
            <a:ext cx="2327275" cy="2320925"/>
            <a:chOff x="3164944" y="4035250"/>
            <a:chExt cx="2327472" cy="2321382"/>
          </a:xfrm>
        </p:grpSpPr>
        <p:sp>
          <p:nvSpPr>
            <p:cNvPr id="39" name="Arc 38"/>
            <p:cNvSpPr/>
            <p:nvPr/>
          </p:nvSpPr>
          <p:spPr>
            <a:xfrm>
              <a:off x="4023097" y="5265377"/>
              <a:ext cx="914477" cy="91458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0" name="Arc 39"/>
            <p:cNvSpPr/>
            <p:nvPr/>
          </p:nvSpPr>
          <p:spPr>
            <a:xfrm rot="5400000">
              <a:off x="3601830" y="5013908"/>
              <a:ext cx="1268663" cy="141458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1" name="Arc 40"/>
            <p:cNvSpPr/>
            <p:nvPr/>
          </p:nvSpPr>
          <p:spPr>
            <a:xfrm rot="10800000">
              <a:off x="3167801" y="4034621"/>
              <a:ext cx="2310008" cy="231979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2" name="Arc 41"/>
            <p:cNvSpPr/>
            <p:nvPr/>
          </p:nvSpPr>
          <p:spPr>
            <a:xfrm rot="16200000">
              <a:off x="3247227" y="4063441"/>
              <a:ext cx="2173716" cy="231953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grpSp>
        <p:nvGrpSpPr>
          <p:cNvPr id="60433" name="Group 42"/>
          <p:cNvGrpSpPr>
            <a:grpSpLocks/>
          </p:cNvGrpSpPr>
          <p:nvPr/>
        </p:nvGrpSpPr>
        <p:grpSpPr bwMode="auto">
          <a:xfrm rot="-7676856" flipH="1" flipV="1">
            <a:off x="5287962" y="2170113"/>
            <a:ext cx="2136775" cy="1511300"/>
            <a:chOff x="5788474" y="3882850"/>
            <a:chExt cx="2327472" cy="2321382"/>
          </a:xfrm>
        </p:grpSpPr>
        <p:sp>
          <p:nvSpPr>
            <p:cNvPr id="44" name="Arc 43"/>
            <p:cNvSpPr/>
            <p:nvPr/>
          </p:nvSpPr>
          <p:spPr>
            <a:xfrm>
              <a:off x="6641935" y="5111421"/>
              <a:ext cx="914735" cy="91440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5" name="Arc 44"/>
            <p:cNvSpPr/>
            <p:nvPr/>
          </p:nvSpPr>
          <p:spPr>
            <a:xfrm rot="5400000">
              <a:off x="6220912" y="4862336"/>
              <a:ext cx="1267982" cy="1416196"/>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6" name="Arc 45"/>
            <p:cNvSpPr/>
            <p:nvPr/>
          </p:nvSpPr>
          <p:spPr>
            <a:xfrm rot="10800000">
              <a:off x="5786580" y="3883301"/>
              <a:ext cx="2310180" cy="231894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sp>
          <p:nvSpPr>
            <p:cNvPr id="47" name="Arc 46"/>
            <p:cNvSpPr/>
            <p:nvPr/>
          </p:nvSpPr>
          <p:spPr>
            <a:xfrm rot="16200000">
              <a:off x="5867761" y="3911602"/>
              <a:ext cx="2172639" cy="2320555"/>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b="0"/>
            </a:p>
          </p:txBody>
        </p:sp>
      </p:grpSp>
      <p:sp>
        <p:nvSpPr>
          <p:cNvPr id="48" name="Freeform 47"/>
          <p:cNvSpPr/>
          <p:nvPr/>
        </p:nvSpPr>
        <p:spPr>
          <a:xfrm>
            <a:off x="1728788" y="1958975"/>
            <a:ext cx="5324475" cy="1982788"/>
          </a:xfrm>
          <a:custGeom>
            <a:avLst/>
            <a:gdLst>
              <a:gd name="connsiteX0" fmla="*/ 0 w 2971800"/>
              <a:gd name="connsiteY0" fmla="*/ 0 h 1948543"/>
              <a:gd name="connsiteX1" fmla="*/ 1077686 w 2971800"/>
              <a:gd name="connsiteY1" fmla="*/ 370114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634343 w 2971800"/>
              <a:gd name="connsiteY2" fmla="*/ 1578428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55372 w 2971800"/>
              <a:gd name="connsiteY2" fmla="*/ 1328057 h 1948543"/>
              <a:gd name="connsiteX3" fmla="*/ 2971800 w 2971800"/>
              <a:gd name="connsiteY3" fmla="*/ 1948543 h 1948543"/>
              <a:gd name="connsiteX0" fmla="*/ 0 w 2971800"/>
              <a:gd name="connsiteY0" fmla="*/ 0 h 1948543"/>
              <a:gd name="connsiteX1" fmla="*/ 1306286 w 2971800"/>
              <a:gd name="connsiteY1" fmla="*/ 413657 h 1948543"/>
              <a:gd name="connsiteX2" fmla="*/ 2177143 w 2971800"/>
              <a:gd name="connsiteY2" fmla="*/ 1110343 h 1948543"/>
              <a:gd name="connsiteX3" fmla="*/ 2971800 w 2971800"/>
              <a:gd name="connsiteY3" fmla="*/ 1948543 h 1948543"/>
              <a:gd name="connsiteX0" fmla="*/ 0 w 2971800"/>
              <a:gd name="connsiteY0" fmla="*/ 0 h 1948543"/>
              <a:gd name="connsiteX1" fmla="*/ 718457 w 2971800"/>
              <a:gd name="connsiteY1" fmla="*/ 119743 h 1948543"/>
              <a:gd name="connsiteX2" fmla="*/ 2177143 w 2971800"/>
              <a:gd name="connsiteY2" fmla="*/ 1110343 h 1948543"/>
              <a:gd name="connsiteX3" fmla="*/ 2971800 w 2971800"/>
              <a:gd name="connsiteY3" fmla="*/ 1948543 h 1948543"/>
              <a:gd name="connsiteX0" fmla="*/ 0 w 2971800"/>
              <a:gd name="connsiteY0" fmla="*/ 35225 h 1983768"/>
              <a:gd name="connsiteX1" fmla="*/ 718457 w 2971800"/>
              <a:gd name="connsiteY1" fmla="*/ 154968 h 1983768"/>
              <a:gd name="connsiteX2" fmla="*/ 2177143 w 2971800"/>
              <a:gd name="connsiteY2" fmla="*/ 1145568 h 1983768"/>
              <a:gd name="connsiteX3" fmla="*/ 2971800 w 2971800"/>
              <a:gd name="connsiteY3" fmla="*/ 1983768 h 1983768"/>
              <a:gd name="connsiteX0" fmla="*/ 0 w 2971800"/>
              <a:gd name="connsiteY0" fmla="*/ 30451 h 1978994"/>
              <a:gd name="connsiteX1" fmla="*/ 718457 w 2971800"/>
              <a:gd name="connsiteY1" fmla="*/ 150194 h 1978994"/>
              <a:gd name="connsiteX2" fmla="*/ 2177143 w 2971800"/>
              <a:gd name="connsiteY2" fmla="*/ 1140794 h 1978994"/>
              <a:gd name="connsiteX3" fmla="*/ 2971800 w 2971800"/>
              <a:gd name="connsiteY3" fmla="*/ 1978994 h 1978994"/>
              <a:gd name="connsiteX0" fmla="*/ 0 w 2971800"/>
              <a:gd name="connsiteY0" fmla="*/ 16243 h 1964786"/>
              <a:gd name="connsiteX1" fmla="*/ 718457 w 2971800"/>
              <a:gd name="connsiteY1" fmla="*/ 135986 h 1964786"/>
              <a:gd name="connsiteX2" fmla="*/ 2177143 w 2971800"/>
              <a:gd name="connsiteY2" fmla="*/ 1126586 h 1964786"/>
              <a:gd name="connsiteX3" fmla="*/ 2971800 w 2971800"/>
              <a:gd name="connsiteY3" fmla="*/ 1964786 h 1964786"/>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260 h 1950803"/>
              <a:gd name="connsiteX1" fmla="*/ 718457 w 2971800"/>
              <a:gd name="connsiteY1" fmla="*/ 122003 h 1950803"/>
              <a:gd name="connsiteX2" fmla="*/ 2177143 w 2971800"/>
              <a:gd name="connsiteY2" fmla="*/ 1112603 h 1950803"/>
              <a:gd name="connsiteX3" fmla="*/ 2971800 w 2971800"/>
              <a:gd name="connsiteY3" fmla="*/ 1950803 h 1950803"/>
              <a:gd name="connsiteX0" fmla="*/ 0 w 2971800"/>
              <a:gd name="connsiteY0" fmla="*/ 2806 h 1951349"/>
              <a:gd name="connsiteX1" fmla="*/ 718457 w 2971800"/>
              <a:gd name="connsiteY1" fmla="*/ 122549 h 1951349"/>
              <a:gd name="connsiteX2" fmla="*/ 2177143 w 2971800"/>
              <a:gd name="connsiteY2" fmla="*/ 1113149 h 1951349"/>
              <a:gd name="connsiteX3" fmla="*/ 2971800 w 2971800"/>
              <a:gd name="connsiteY3" fmla="*/ 1951349 h 1951349"/>
              <a:gd name="connsiteX0" fmla="*/ 0 w 2971800"/>
              <a:gd name="connsiteY0" fmla="*/ 59643 h 2008186"/>
              <a:gd name="connsiteX1" fmla="*/ 718457 w 2971800"/>
              <a:gd name="connsiteY1" fmla="*/ 179386 h 2008186"/>
              <a:gd name="connsiteX2" fmla="*/ 1570820 w 2971800"/>
              <a:gd name="connsiteY2" fmla="*/ 1888274 h 2008186"/>
              <a:gd name="connsiteX3" fmla="*/ 2971800 w 2971800"/>
              <a:gd name="connsiteY3" fmla="*/ 2008186 h 2008186"/>
              <a:gd name="connsiteX0" fmla="*/ 0 w 2971800"/>
              <a:gd name="connsiteY0" fmla="*/ 119 h 1948662"/>
              <a:gd name="connsiteX1" fmla="*/ 207869 w 2971800"/>
              <a:gd name="connsiteY1" fmla="*/ 1157386 h 1948662"/>
              <a:gd name="connsiteX2" fmla="*/ 1570820 w 2971800"/>
              <a:gd name="connsiteY2" fmla="*/ 1828750 h 1948662"/>
              <a:gd name="connsiteX3" fmla="*/ 2971800 w 2971800"/>
              <a:gd name="connsiteY3" fmla="*/ 1948662 h 1948662"/>
              <a:gd name="connsiteX0" fmla="*/ 0 w 2971800"/>
              <a:gd name="connsiteY0" fmla="*/ 0 h 1948543"/>
              <a:gd name="connsiteX1" fmla="*/ 207869 w 2971800"/>
              <a:gd name="connsiteY1" fmla="*/ 1157267 h 1948543"/>
              <a:gd name="connsiteX2" fmla="*/ 1570820 w 2971800"/>
              <a:gd name="connsiteY2" fmla="*/ 1828631 h 1948543"/>
              <a:gd name="connsiteX3" fmla="*/ 2971800 w 2971800"/>
              <a:gd name="connsiteY3" fmla="*/ 1948543 h 1948543"/>
              <a:gd name="connsiteX0" fmla="*/ 0 w 2939888"/>
              <a:gd name="connsiteY0" fmla="*/ 0 h 2028352"/>
              <a:gd name="connsiteX1" fmla="*/ 207869 w 2939888"/>
              <a:gd name="connsiteY1" fmla="*/ 1157267 h 2028352"/>
              <a:gd name="connsiteX2" fmla="*/ 1570820 w 2939888"/>
              <a:gd name="connsiteY2" fmla="*/ 1828631 h 2028352"/>
              <a:gd name="connsiteX3" fmla="*/ 2939888 w 2939888"/>
              <a:gd name="connsiteY3" fmla="*/ 2028352 h 2028352"/>
              <a:gd name="connsiteX0" fmla="*/ 0 w 2939888"/>
              <a:gd name="connsiteY0" fmla="*/ 0 h 2184059"/>
              <a:gd name="connsiteX1" fmla="*/ 207869 w 2939888"/>
              <a:gd name="connsiteY1" fmla="*/ 1157267 h 2184059"/>
              <a:gd name="connsiteX2" fmla="*/ 1570820 w 2939888"/>
              <a:gd name="connsiteY2" fmla="*/ 1828631 h 2184059"/>
              <a:gd name="connsiteX3" fmla="*/ 2939888 w 2939888"/>
              <a:gd name="connsiteY3" fmla="*/ 2028352 h 2184059"/>
              <a:gd name="connsiteX0" fmla="*/ 0 w 2939888"/>
              <a:gd name="connsiteY0" fmla="*/ 0 h 2073310"/>
              <a:gd name="connsiteX1" fmla="*/ 207869 w 2939888"/>
              <a:gd name="connsiteY1" fmla="*/ 1157267 h 2073310"/>
              <a:gd name="connsiteX2" fmla="*/ 1570820 w 2939888"/>
              <a:gd name="connsiteY2" fmla="*/ 1828631 h 2073310"/>
              <a:gd name="connsiteX3" fmla="*/ 1803172 w 2939888"/>
              <a:gd name="connsiteY3" fmla="*/ 2066260 h 2073310"/>
              <a:gd name="connsiteX4" fmla="*/ 2939888 w 2939888"/>
              <a:gd name="connsiteY4" fmla="*/ 2028352 h 2073310"/>
              <a:gd name="connsiteX0" fmla="*/ 0 w 2939888"/>
              <a:gd name="connsiteY0" fmla="*/ 0 h 2073310"/>
              <a:gd name="connsiteX1" fmla="*/ 207869 w 2939888"/>
              <a:gd name="connsiteY1" fmla="*/ 1157267 h 2073310"/>
              <a:gd name="connsiteX2" fmla="*/ 932587 w 2939888"/>
              <a:gd name="connsiteY2" fmla="*/ 1684975 h 2073310"/>
              <a:gd name="connsiteX3" fmla="*/ 1803172 w 2939888"/>
              <a:gd name="connsiteY3" fmla="*/ 2066260 h 2073310"/>
              <a:gd name="connsiteX4" fmla="*/ 2939888 w 2939888"/>
              <a:gd name="connsiteY4" fmla="*/ 2028352 h 2073310"/>
              <a:gd name="connsiteX0" fmla="*/ 0 w 2939888"/>
              <a:gd name="connsiteY0" fmla="*/ 0 h 2078332"/>
              <a:gd name="connsiteX1" fmla="*/ 207869 w 2939888"/>
              <a:gd name="connsiteY1" fmla="*/ 1157267 h 2078332"/>
              <a:gd name="connsiteX2" fmla="*/ 932587 w 2939888"/>
              <a:gd name="connsiteY2" fmla="*/ 1684975 h 2078332"/>
              <a:gd name="connsiteX3" fmla="*/ 1803172 w 2939888"/>
              <a:gd name="connsiteY3" fmla="*/ 2066260 h 2078332"/>
              <a:gd name="connsiteX4" fmla="*/ 2939888 w 2939888"/>
              <a:gd name="connsiteY4" fmla="*/ 2076240 h 2078332"/>
              <a:gd name="connsiteX0" fmla="*/ 0 w 2939888"/>
              <a:gd name="connsiteY0" fmla="*/ 0 h 2183322"/>
              <a:gd name="connsiteX1" fmla="*/ 207869 w 2939888"/>
              <a:gd name="connsiteY1" fmla="*/ 1157267 h 2183322"/>
              <a:gd name="connsiteX2" fmla="*/ 932587 w 2939888"/>
              <a:gd name="connsiteY2" fmla="*/ 1684975 h 2183322"/>
              <a:gd name="connsiteX3" fmla="*/ 1803172 w 2939888"/>
              <a:gd name="connsiteY3" fmla="*/ 2066260 h 2183322"/>
              <a:gd name="connsiteX4" fmla="*/ 2939888 w 2939888"/>
              <a:gd name="connsiteY4" fmla="*/ 2076240 h 2183322"/>
              <a:gd name="connsiteX0" fmla="*/ 0 w 2939888"/>
              <a:gd name="connsiteY0" fmla="*/ 0 h 2175071"/>
              <a:gd name="connsiteX1" fmla="*/ 207869 w 2939888"/>
              <a:gd name="connsiteY1" fmla="*/ 1157267 h 2175071"/>
              <a:gd name="connsiteX2" fmla="*/ 932587 w 2939888"/>
              <a:gd name="connsiteY2" fmla="*/ 1684975 h 2175071"/>
              <a:gd name="connsiteX3" fmla="*/ 1590426 w 2939888"/>
              <a:gd name="connsiteY3" fmla="*/ 2034335 h 2175071"/>
              <a:gd name="connsiteX4" fmla="*/ 2939888 w 2939888"/>
              <a:gd name="connsiteY4" fmla="*/ 2076240 h 2175071"/>
              <a:gd name="connsiteX0" fmla="*/ 0 w 2918614"/>
              <a:gd name="connsiteY0" fmla="*/ 0 h 2175071"/>
              <a:gd name="connsiteX1" fmla="*/ 186595 w 2918614"/>
              <a:gd name="connsiteY1" fmla="*/ 1157267 h 2175071"/>
              <a:gd name="connsiteX2" fmla="*/ 911313 w 2918614"/>
              <a:gd name="connsiteY2" fmla="*/ 1684975 h 2175071"/>
              <a:gd name="connsiteX3" fmla="*/ 1569152 w 2918614"/>
              <a:gd name="connsiteY3" fmla="*/ 2034335 h 2175071"/>
              <a:gd name="connsiteX4" fmla="*/ 2918614 w 2918614"/>
              <a:gd name="connsiteY4" fmla="*/ 2076240 h 2175071"/>
              <a:gd name="connsiteX0" fmla="*/ 0 w 2995823"/>
              <a:gd name="connsiteY0" fmla="*/ 0 h 2522556"/>
              <a:gd name="connsiteX1" fmla="*/ 186595 w 2995823"/>
              <a:gd name="connsiteY1" fmla="*/ 1157267 h 2522556"/>
              <a:gd name="connsiteX2" fmla="*/ 911313 w 2995823"/>
              <a:gd name="connsiteY2" fmla="*/ 1684975 h 2522556"/>
              <a:gd name="connsiteX3" fmla="*/ 1569152 w 2995823"/>
              <a:gd name="connsiteY3" fmla="*/ 2034335 h 2522556"/>
              <a:gd name="connsiteX4" fmla="*/ 2918614 w 2995823"/>
              <a:gd name="connsiteY4" fmla="*/ 2076240 h 2522556"/>
              <a:gd name="connsiteX0" fmla="*/ 0 w 3054674"/>
              <a:gd name="connsiteY0" fmla="*/ 0 h 4173956"/>
              <a:gd name="connsiteX1" fmla="*/ 186595 w 3054674"/>
              <a:gd name="connsiteY1" fmla="*/ 1157267 h 4173956"/>
              <a:gd name="connsiteX2" fmla="*/ 911313 w 3054674"/>
              <a:gd name="connsiteY2" fmla="*/ 1684975 h 4173956"/>
              <a:gd name="connsiteX3" fmla="*/ 2388219 w 3054674"/>
              <a:gd name="connsiteY3" fmla="*/ 4173231 h 4173956"/>
              <a:gd name="connsiteX4" fmla="*/ 2918614 w 3054674"/>
              <a:gd name="connsiteY4" fmla="*/ 2076240 h 4173956"/>
              <a:gd name="connsiteX0" fmla="*/ 0 w 3054674"/>
              <a:gd name="connsiteY0" fmla="*/ 0 h 4173956"/>
              <a:gd name="connsiteX1" fmla="*/ 186595 w 3054674"/>
              <a:gd name="connsiteY1" fmla="*/ 1157267 h 4173956"/>
              <a:gd name="connsiteX2" fmla="*/ 368815 w 3054674"/>
              <a:gd name="connsiteY2" fmla="*/ 2770384 h 4173956"/>
              <a:gd name="connsiteX3" fmla="*/ 2388219 w 3054674"/>
              <a:gd name="connsiteY3" fmla="*/ 4173231 h 4173956"/>
              <a:gd name="connsiteX4" fmla="*/ 2918614 w 3054674"/>
              <a:gd name="connsiteY4" fmla="*/ 2076240 h 4173956"/>
              <a:gd name="connsiteX0" fmla="*/ 0 w 5224670"/>
              <a:gd name="connsiteY0" fmla="*/ 1668046 h 3016745"/>
              <a:gd name="connsiteX1" fmla="*/ 2356591 w 5224670"/>
              <a:gd name="connsiteY1" fmla="*/ 56 h 3016745"/>
              <a:gd name="connsiteX2" fmla="*/ 2538811 w 5224670"/>
              <a:gd name="connsiteY2" fmla="*/ 1613173 h 3016745"/>
              <a:gd name="connsiteX3" fmla="*/ 4558215 w 5224670"/>
              <a:gd name="connsiteY3" fmla="*/ 3016020 h 3016745"/>
              <a:gd name="connsiteX4" fmla="*/ 5088610 w 5224670"/>
              <a:gd name="connsiteY4" fmla="*/ 919029 h 3016745"/>
              <a:gd name="connsiteX0" fmla="*/ 0 w 5224670"/>
              <a:gd name="connsiteY0" fmla="*/ 1668046 h 3016745"/>
              <a:gd name="connsiteX1" fmla="*/ 2356591 w 5224670"/>
              <a:gd name="connsiteY1" fmla="*/ 56 h 3016745"/>
              <a:gd name="connsiteX2" fmla="*/ 2538811 w 5224670"/>
              <a:gd name="connsiteY2" fmla="*/ 1613173 h 3016745"/>
              <a:gd name="connsiteX3" fmla="*/ 4558215 w 5224670"/>
              <a:gd name="connsiteY3" fmla="*/ 3016020 h 3016745"/>
              <a:gd name="connsiteX4" fmla="*/ 5088610 w 5224670"/>
              <a:gd name="connsiteY4" fmla="*/ 919029 h 3016745"/>
              <a:gd name="connsiteX0" fmla="*/ 0 w 5203396"/>
              <a:gd name="connsiteY0" fmla="*/ 1764170 h 3017098"/>
              <a:gd name="connsiteX1" fmla="*/ 2335317 w 5203396"/>
              <a:gd name="connsiteY1" fmla="*/ 409 h 3017098"/>
              <a:gd name="connsiteX2" fmla="*/ 2517537 w 5203396"/>
              <a:gd name="connsiteY2" fmla="*/ 1613526 h 3017098"/>
              <a:gd name="connsiteX3" fmla="*/ 4536941 w 5203396"/>
              <a:gd name="connsiteY3" fmla="*/ 3016373 h 3017098"/>
              <a:gd name="connsiteX4" fmla="*/ 5067336 w 5203396"/>
              <a:gd name="connsiteY4" fmla="*/ 919382 h 3017098"/>
              <a:gd name="connsiteX0" fmla="*/ 0 w 5203396"/>
              <a:gd name="connsiteY0" fmla="*/ 1652473 h 2905401"/>
              <a:gd name="connsiteX1" fmla="*/ 1016301 w 5203396"/>
              <a:gd name="connsiteY1" fmla="*/ 445 h 2905401"/>
              <a:gd name="connsiteX2" fmla="*/ 2517537 w 5203396"/>
              <a:gd name="connsiteY2" fmla="*/ 1501829 h 2905401"/>
              <a:gd name="connsiteX3" fmla="*/ 4536941 w 5203396"/>
              <a:gd name="connsiteY3" fmla="*/ 2904676 h 2905401"/>
              <a:gd name="connsiteX4" fmla="*/ 5067336 w 5203396"/>
              <a:gd name="connsiteY4" fmla="*/ 807685 h 2905401"/>
              <a:gd name="connsiteX0" fmla="*/ 0 w 5203396"/>
              <a:gd name="connsiteY0" fmla="*/ 1653488 h 2906416"/>
              <a:gd name="connsiteX1" fmla="*/ 1016301 w 5203396"/>
              <a:gd name="connsiteY1" fmla="*/ 1460 h 2906416"/>
              <a:gd name="connsiteX2" fmla="*/ 2379253 w 5203396"/>
              <a:gd name="connsiteY2" fmla="*/ 1391111 h 2906416"/>
              <a:gd name="connsiteX3" fmla="*/ 4536941 w 5203396"/>
              <a:gd name="connsiteY3" fmla="*/ 2905691 h 2906416"/>
              <a:gd name="connsiteX4" fmla="*/ 5067336 w 5203396"/>
              <a:gd name="connsiteY4" fmla="*/ 808700 h 2906416"/>
              <a:gd name="connsiteX0" fmla="*/ 0 w 5203396"/>
              <a:gd name="connsiteY0" fmla="*/ 1653488 h 2906416"/>
              <a:gd name="connsiteX1" fmla="*/ 1016301 w 5203396"/>
              <a:gd name="connsiteY1" fmla="*/ 1460 h 2906416"/>
              <a:gd name="connsiteX2" fmla="*/ 2379253 w 5203396"/>
              <a:gd name="connsiteY2" fmla="*/ 1391111 h 2906416"/>
              <a:gd name="connsiteX3" fmla="*/ 4536941 w 5203396"/>
              <a:gd name="connsiteY3" fmla="*/ 2905691 h 2906416"/>
              <a:gd name="connsiteX4" fmla="*/ 5067336 w 5203396"/>
              <a:gd name="connsiteY4" fmla="*/ 808700 h 290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3396" h="2906416">
                <a:moveTo>
                  <a:pt x="0" y="1653488"/>
                </a:moveTo>
                <a:cubicBezTo>
                  <a:pt x="156276" y="731866"/>
                  <a:pt x="619759" y="45189"/>
                  <a:pt x="1016301" y="1460"/>
                </a:cubicBezTo>
                <a:cubicBezTo>
                  <a:pt x="1412843" y="-42269"/>
                  <a:pt x="1792480" y="907073"/>
                  <a:pt x="2379253" y="1391111"/>
                </a:cubicBezTo>
                <a:cubicBezTo>
                  <a:pt x="2966026" y="1875149"/>
                  <a:pt x="3032296" y="2808557"/>
                  <a:pt x="4536941" y="2905691"/>
                </a:cubicBezTo>
                <a:cubicBezTo>
                  <a:pt x="4765119" y="2938978"/>
                  <a:pt x="5505480" y="1820620"/>
                  <a:pt x="5067336" y="80870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4"/>
          <p:cNvPicPr>
            <a:picLocks noChangeAspect="1" noChangeArrowheads="1"/>
          </p:cNvPicPr>
          <p:nvPr/>
        </p:nvPicPr>
        <p:blipFill>
          <a:blip r:embed="rId2"/>
          <a:srcRect l="17361" t="20723" r="29167" b="5060"/>
          <a:stretch>
            <a:fillRect/>
          </a:stretch>
        </p:blipFill>
        <p:spPr bwMode="auto">
          <a:xfrm>
            <a:off x="0" y="0"/>
            <a:ext cx="9372600" cy="6858000"/>
          </a:xfrm>
          <a:prstGeom prst="rect">
            <a:avLst/>
          </a:prstGeom>
          <a:noFill/>
          <a:ln w="9525">
            <a:noFill/>
            <a:miter lim="800000"/>
            <a:headEnd/>
            <a:tailEnd/>
          </a:ln>
        </p:spPr>
      </p:pic>
      <p:sp>
        <p:nvSpPr>
          <p:cNvPr id="61442" name="Title 1"/>
          <p:cNvSpPr>
            <a:spLocks noGrp="1"/>
          </p:cNvSpPr>
          <p:nvPr>
            <p:ph type="ctrTitle"/>
          </p:nvPr>
        </p:nvSpPr>
        <p:spPr>
          <a:xfrm>
            <a:off x="0" y="0"/>
            <a:ext cx="9144000" cy="1143000"/>
          </a:xfrm>
        </p:spPr>
        <p:txBody>
          <a:bodyPr/>
          <a:lstStyle/>
          <a:p>
            <a:r>
              <a:rPr lang="en-US">
                <a:solidFill>
                  <a:schemeClr val="bg1"/>
                </a:solidFill>
                <a:latin typeface="Arial" charset="0"/>
                <a:cs typeface="Arial" charset="0"/>
              </a:rPr>
              <a:t>Lorenz Attractor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4"/>
          <p:cNvPicPr>
            <a:picLocks noChangeAspect="1" noChangeArrowheads="1"/>
          </p:cNvPicPr>
          <p:nvPr/>
        </p:nvPicPr>
        <p:blipFill>
          <a:blip r:embed="rId2"/>
          <a:srcRect l="17361" t="20723" r="29167" b="5060"/>
          <a:stretch>
            <a:fillRect/>
          </a:stretch>
        </p:blipFill>
        <p:spPr bwMode="auto">
          <a:xfrm>
            <a:off x="0" y="0"/>
            <a:ext cx="9372600" cy="6858000"/>
          </a:xfrm>
          <a:prstGeom prst="rect">
            <a:avLst/>
          </a:prstGeom>
          <a:noFill/>
          <a:ln w="9525">
            <a:noFill/>
            <a:miter lim="800000"/>
            <a:headEnd/>
            <a:tailEnd/>
          </a:ln>
        </p:spPr>
      </p:pic>
      <p:sp>
        <p:nvSpPr>
          <p:cNvPr id="62466" name="Title 1"/>
          <p:cNvSpPr>
            <a:spLocks noGrp="1"/>
          </p:cNvSpPr>
          <p:nvPr>
            <p:ph type="ctrTitle"/>
          </p:nvPr>
        </p:nvSpPr>
        <p:spPr>
          <a:xfrm>
            <a:off x="0" y="0"/>
            <a:ext cx="9144000" cy="1143000"/>
          </a:xfrm>
        </p:spPr>
        <p:txBody>
          <a:bodyPr/>
          <a:lstStyle/>
          <a:p>
            <a:r>
              <a:rPr lang="en-US">
                <a:solidFill>
                  <a:schemeClr val="bg1"/>
                </a:solidFill>
                <a:latin typeface="Arial" charset="0"/>
                <a:cs typeface="Arial" charset="0"/>
              </a:rPr>
              <a:t>Lorenz Attractor</a:t>
            </a:r>
          </a:p>
        </p:txBody>
      </p:sp>
      <p:sp>
        <p:nvSpPr>
          <p:cNvPr id="6" name="Oval 5"/>
          <p:cNvSpPr/>
          <p:nvPr/>
        </p:nvSpPr>
        <p:spPr>
          <a:xfrm>
            <a:off x="3101975" y="3406775"/>
            <a:ext cx="163513"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 name="Oval 6"/>
          <p:cNvSpPr/>
          <p:nvPr/>
        </p:nvSpPr>
        <p:spPr>
          <a:xfrm>
            <a:off x="6411913" y="3429000"/>
            <a:ext cx="163512"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2469" name="TextBox 7"/>
          <p:cNvSpPr txBox="1">
            <a:spLocks noChangeArrowheads="1"/>
          </p:cNvSpPr>
          <p:nvPr/>
        </p:nvSpPr>
        <p:spPr bwMode="auto">
          <a:xfrm>
            <a:off x="6492875" y="1600200"/>
            <a:ext cx="2449513" cy="1384300"/>
          </a:xfrm>
          <a:prstGeom prst="rect">
            <a:avLst/>
          </a:prstGeom>
          <a:noFill/>
          <a:ln w="9525">
            <a:noFill/>
            <a:miter lim="800000"/>
            <a:headEnd/>
            <a:tailEnd/>
          </a:ln>
        </p:spPr>
        <p:txBody>
          <a:bodyPr>
            <a:spAutoFit/>
          </a:bodyPr>
          <a:lstStyle/>
          <a:p>
            <a:pPr algn="r"/>
            <a:r>
              <a:rPr lang="en-US" sz="2800" b="0">
                <a:solidFill>
                  <a:schemeClr val="bg1"/>
                </a:solidFill>
                <a:latin typeface="Calibri" pitchFamily="34" charset="0"/>
              </a:rPr>
              <a:t>Turns right at a particular speed</a:t>
            </a:r>
          </a:p>
        </p:txBody>
      </p:sp>
      <p:sp>
        <p:nvSpPr>
          <p:cNvPr id="62470" name="TextBox 8"/>
          <p:cNvSpPr txBox="1">
            <a:spLocks noChangeArrowheads="1"/>
          </p:cNvSpPr>
          <p:nvPr/>
        </p:nvSpPr>
        <p:spPr bwMode="auto">
          <a:xfrm>
            <a:off x="-11113" y="1579563"/>
            <a:ext cx="2514601" cy="1385887"/>
          </a:xfrm>
          <a:prstGeom prst="rect">
            <a:avLst/>
          </a:prstGeom>
          <a:noFill/>
          <a:ln w="9525">
            <a:noFill/>
            <a:miter lim="800000"/>
            <a:headEnd/>
            <a:tailEnd/>
          </a:ln>
        </p:spPr>
        <p:txBody>
          <a:bodyPr>
            <a:spAutoFit/>
          </a:bodyPr>
          <a:lstStyle/>
          <a:p>
            <a:r>
              <a:rPr lang="en-US" sz="2800" b="0">
                <a:solidFill>
                  <a:schemeClr val="bg1"/>
                </a:solidFill>
                <a:latin typeface="Calibri" pitchFamily="34" charset="0"/>
              </a:rPr>
              <a:t>Turns left at a particular speed</a:t>
            </a:r>
          </a:p>
        </p:txBody>
      </p:sp>
      <p:cxnSp>
        <p:nvCxnSpPr>
          <p:cNvPr id="10" name="Straight Arrow Connector 9"/>
          <p:cNvCxnSpPr/>
          <p:nvPr/>
        </p:nvCxnSpPr>
        <p:spPr>
          <a:xfrm>
            <a:off x="1893888" y="2362200"/>
            <a:ext cx="1077912" cy="10445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575425" y="2297113"/>
            <a:ext cx="533400" cy="110966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descr="http://blogs.uoregon.edu/artofnature/files/2013/12/Blood_vessels_1817314a-2eb9a9f.jpg"/>
          <p:cNvPicPr>
            <a:picLocks noChangeAspect="1" noChangeArrowheads="1"/>
          </p:cNvPicPr>
          <p:nvPr/>
        </p:nvPicPr>
        <p:blipFill>
          <a:blip r:embed="rId2"/>
          <a:srcRect r="16492"/>
          <a:stretch>
            <a:fillRect/>
          </a:stretch>
        </p:blipFill>
        <p:spPr bwMode="auto">
          <a:xfrm>
            <a:off x="0" y="6350"/>
            <a:ext cx="9144000" cy="6851650"/>
          </a:xfrm>
          <a:prstGeom prst="rect">
            <a:avLst/>
          </a:prstGeom>
          <a:noFill/>
          <a:ln w="9525">
            <a:noFill/>
            <a:miter lim="800000"/>
            <a:headEnd/>
            <a:tailEnd/>
          </a:ln>
        </p:spPr>
      </p:pic>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77239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2" descr="http://blogs.uoregon.edu/artofnature/files/2013/12/Blood_vessels_1817314a-2eb9a9f.jpg"/>
          <p:cNvPicPr>
            <a:picLocks noChangeAspect="1" noChangeArrowheads="1"/>
          </p:cNvPicPr>
          <p:nvPr/>
        </p:nvPicPr>
        <p:blipFill>
          <a:blip r:embed="rId2"/>
          <a:srcRect r="16492"/>
          <a:stretch>
            <a:fillRect/>
          </a:stretch>
        </p:blipFill>
        <p:spPr bwMode="auto">
          <a:xfrm>
            <a:off x="0" y="6350"/>
            <a:ext cx="9144000" cy="6851650"/>
          </a:xfrm>
          <a:prstGeom prst="rect">
            <a:avLst/>
          </a:prstGeom>
          <a:noFill/>
          <a:ln w="9525">
            <a:noFill/>
            <a:miter lim="800000"/>
            <a:headEnd/>
            <a:tailEnd/>
          </a:ln>
        </p:spPr>
      </p:pic>
      <p:sp>
        <p:nvSpPr>
          <p:cNvPr id="2" name="Rectangle 1"/>
          <p:cNvSpPr/>
          <p:nvPr/>
        </p:nvSpPr>
        <p:spPr>
          <a:xfrm>
            <a:off x="0" y="0"/>
            <a:ext cx="9144000" cy="68580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6200" y="65088"/>
            <a:ext cx="6534150" cy="4525962"/>
          </a:xfrm>
        </p:spPr>
        <p:txBody>
          <a:bodyPr rtlCol="0">
            <a:noAutofit/>
          </a:bodyPr>
          <a:lstStyle/>
          <a:p>
            <a:pPr fontAlgn="auto">
              <a:spcAft>
                <a:spcPts val="0"/>
              </a:spcAft>
              <a:buFont typeface="Arial" panose="020B0604020202020204" pitchFamily="34" charset="0"/>
              <a:buChar char="•"/>
              <a:defRPr/>
            </a:pPr>
            <a:r>
              <a:rPr lang="en-US" b="1" dirty="0">
                <a:solidFill>
                  <a:schemeClr val="tx1">
                    <a:lumMod val="95000"/>
                    <a:lumOff val="5000"/>
                  </a:schemeClr>
                </a:solidFill>
              </a:rPr>
              <a:t>There are not enough genes in DNA to give instructions for every bifurcation of the blood vessels, or the bifurcation of dendrites in the neurons, or the bifurcation of the bronchial tubes in the lungs, etc.</a:t>
            </a:r>
          </a:p>
          <a:p>
            <a:pPr fontAlgn="auto">
              <a:spcAft>
                <a:spcPts val="0"/>
              </a:spcAft>
              <a:buFont typeface="Arial" panose="020B0604020202020204" pitchFamily="34" charset="0"/>
              <a:buChar char="•"/>
              <a:defRPr/>
            </a:pPr>
            <a:r>
              <a:rPr lang="en-US" b="1" dirty="0">
                <a:solidFill>
                  <a:schemeClr val="tx1">
                    <a:lumMod val="95000"/>
                    <a:lumOff val="5000"/>
                  </a:schemeClr>
                </a:solidFill>
              </a:rPr>
              <a:t>Our genetic system gave up detailed control (accepted unpredictability) for efficiency of instructions</a:t>
            </a:r>
          </a:p>
          <a:p>
            <a:pPr fontAlgn="auto">
              <a:spcAft>
                <a:spcPts val="0"/>
              </a:spcAft>
              <a:buFont typeface="Arial" panose="020B0604020202020204" pitchFamily="34" charset="0"/>
              <a:buChar char="•"/>
              <a:defRPr/>
            </a:pPr>
            <a:r>
              <a:rPr lang="en-US" b="1" dirty="0">
                <a:solidFill>
                  <a:schemeClr val="tx1">
                    <a:lumMod val="95000"/>
                    <a:lumOff val="5000"/>
                  </a:schemeClr>
                </a:solidFill>
              </a:rPr>
              <a:t>Define the relationship structure, then scale to every level</a:t>
            </a:r>
          </a:p>
          <a:p>
            <a:pPr fontAlgn="auto">
              <a:spcAft>
                <a:spcPts val="0"/>
              </a:spcAft>
              <a:buFont typeface="Arial" panose="020B0604020202020204" pitchFamily="34" charset="0"/>
              <a:buChar char="•"/>
              <a:defRPr/>
            </a:pPr>
            <a:endParaRPr lang="en-US" b="1" dirty="0">
              <a:solidFill>
                <a:schemeClr val="tx1">
                  <a:lumMod val="95000"/>
                  <a:lumOff val="5000"/>
                </a:schemeClr>
              </a:solidFill>
            </a:endParaRPr>
          </a:p>
        </p:txBody>
      </p:sp>
      <p:pic>
        <p:nvPicPr>
          <p:cNvPr id="63491" name="Picture 2" descr="File:Robert Sapolsky-edited.jpg"/>
          <p:cNvPicPr>
            <a:picLocks noChangeAspect="1" noChangeArrowheads="1"/>
          </p:cNvPicPr>
          <p:nvPr/>
        </p:nvPicPr>
        <p:blipFill>
          <a:blip r:embed="rId3"/>
          <a:srcRect/>
          <a:stretch>
            <a:fillRect/>
          </a:stretch>
        </p:blipFill>
        <p:spPr bwMode="auto">
          <a:xfrm>
            <a:off x="6762750" y="22225"/>
            <a:ext cx="2381250" cy="3219450"/>
          </a:xfrm>
          <a:prstGeom prst="rect">
            <a:avLst/>
          </a:prstGeom>
          <a:noFill/>
          <a:ln w="9525">
            <a:noFill/>
            <a:miter lim="800000"/>
            <a:headEnd/>
            <a:tailEnd/>
          </a:ln>
        </p:spPr>
      </p:pic>
      <p:sp>
        <p:nvSpPr>
          <p:cNvPr id="63492" name="TextBox 3"/>
          <p:cNvSpPr txBox="1">
            <a:spLocks noChangeArrowheads="1"/>
          </p:cNvSpPr>
          <p:nvPr/>
        </p:nvSpPr>
        <p:spPr bwMode="auto">
          <a:xfrm>
            <a:off x="6896100" y="3443288"/>
            <a:ext cx="2170113" cy="457200"/>
          </a:xfrm>
          <a:prstGeom prst="rect">
            <a:avLst/>
          </a:prstGeom>
          <a:noFill/>
          <a:ln w="9525">
            <a:noFill/>
            <a:miter lim="800000"/>
            <a:headEnd/>
            <a:tailEnd/>
          </a:ln>
        </p:spPr>
        <p:txBody>
          <a:bodyPr wrap="none">
            <a:spAutoFit/>
          </a:bodyPr>
          <a:lstStyle/>
          <a:p>
            <a:r>
              <a:rPr lang="en-US" sz="2400" b="0">
                <a:latin typeface="Calibri" pitchFamily="34" charset="0"/>
              </a:rPr>
              <a:t>Robert Sapolsky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p:txBody>
          <a:bodyPr/>
          <a:lstStyle/>
          <a:p>
            <a:r>
              <a:rPr lang="en-US"/>
              <a:t>Living things are not cogs</a:t>
            </a:r>
          </a:p>
        </p:txBody>
      </p:sp>
      <p:sp>
        <p:nvSpPr>
          <p:cNvPr id="82947" name="Rectangle 3"/>
          <p:cNvSpPr>
            <a:spLocks noGrp="1"/>
          </p:cNvSpPr>
          <p:nvPr>
            <p:ph type="body" idx="1"/>
          </p:nvPr>
        </p:nvSpPr>
        <p:spPr/>
        <p:txBody>
          <a:bodyPr/>
          <a:lstStyle/>
          <a:p>
            <a:endParaRPr lang="en-US"/>
          </a:p>
        </p:txBody>
      </p:sp>
      <p:pic>
        <p:nvPicPr>
          <p:cNvPr id="82949" name="Picture 5" descr="File:Husky rat.jpg"/>
          <p:cNvPicPr>
            <a:picLocks noChangeAspect="1" noChangeArrowheads="1"/>
          </p:cNvPicPr>
          <p:nvPr/>
        </p:nvPicPr>
        <p:blipFill>
          <a:blip r:embed="rId2"/>
          <a:srcRect/>
          <a:stretch>
            <a:fillRect/>
          </a:stretch>
        </p:blipFill>
        <p:spPr bwMode="auto">
          <a:xfrm>
            <a:off x="557213" y="1360488"/>
            <a:ext cx="7378700" cy="4922837"/>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304800" y="228600"/>
            <a:ext cx="4038600" cy="1143000"/>
          </a:xfrm>
        </p:spPr>
        <p:txBody>
          <a:bodyPr/>
          <a:lstStyle/>
          <a:p>
            <a:r>
              <a:rPr lang="en-US"/>
              <a:t>Modern Physics</a:t>
            </a:r>
          </a:p>
        </p:txBody>
      </p:sp>
      <p:sp>
        <p:nvSpPr>
          <p:cNvPr id="3" name="Content Placeholder 2"/>
          <p:cNvSpPr>
            <a:spLocks noGrp="1"/>
          </p:cNvSpPr>
          <p:nvPr>
            <p:ph idx="1"/>
          </p:nvPr>
        </p:nvSpPr>
        <p:spPr>
          <a:xfrm>
            <a:off x="457200" y="1600200"/>
            <a:ext cx="3886200" cy="4525963"/>
          </a:xfrm>
        </p:spPr>
        <p:txBody>
          <a:bodyPr rtlCol="0">
            <a:normAutofit lnSpcReduction="10000"/>
          </a:bodyPr>
          <a:lstStyle/>
          <a:p>
            <a:pPr fontAlgn="auto">
              <a:spcAft>
                <a:spcPts val="0"/>
              </a:spcAft>
              <a:buFont typeface="Arial" panose="020B0604020202020204" pitchFamily="34" charset="0"/>
              <a:buChar char="•"/>
              <a:defRPr/>
            </a:pPr>
            <a:r>
              <a:rPr lang="en-US" dirty="0"/>
              <a:t>Chaos and quantum effects – relationships rather than parts of a machine</a:t>
            </a:r>
          </a:p>
          <a:p>
            <a:pPr fontAlgn="auto">
              <a:spcAft>
                <a:spcPts val="0"/>
              </a:spcAft>
              <a:buFont typeface="Arial" panose="020B0604020202020204" pitchFamily="34" charset="0"/>
              <a:buChar char="•"/>
              <a:defRPr/>
            </a:pPr>
            <a:r>
              <a:rPr lang="en-US" dirty="0"/>
              <a:t>Heisenberg, some things are fundamentally not predictable</a:t>
            </a:r>
          </a:p>
        </p:txBody>
      </p:sp>
      <p:pic>
        <p:nvPicPr>
          <p:cNvPr id="64515" name="Picture 2" descr="File:Heisenberg 10.jpg"/>
          <p:cNvPicPr>
            <a:picLocks noChangeAspect="1" noChangeArrowheads="1"/>
          </p:cNvPicPr>
          <p:nvPr/>
        </p:nvPicPr>
        <p:blipFill>
          <a:blip r:embed="rId2"/>
          <a:srcRect/>
          <a:stretch>
            <a:fillRect/>
          </a:stretch>
        </p:blipFill>
        <p:spPr bwMode="auto">
          <a:xfrm>
            <a:off x="4495800" y="0"/>
            <a:ext cx="4648200" cy="68580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t>Modern Physics</a:t>
            </a:r>
          </a:p>
        </p:txBody>
      </p:sp>
      <p:sp>
        <p:nvSpPr>
          <p:cNvPr id="65538" name="Content Placeholder 2"/>
          <p:cNvSpPr>
            <a:spLocks noGrp="1"/>
          </p:cNvSpPr>
          <p:nvPr>
            <p:ph idx="1"/>
          </p:nvPr>
        </p:nvSpPr>
        <p:spPr/>
        <p:txBody>
          <a:bodyPr/>
          <a:lstStyle/>
          <a:p>
            <a:r>
              <a:rPr lang="en-US"/>
              <a:t>Deterministic chaos—some things are not predictable in predictable ways</a:t>
            </a:r>
          </a:p>
          <a:p>
            <a:r>
              <a:rPr lang="en-US"/>
              <a:t>Google and Google labs example</a:t>
            </a:r>
          </a:p>
          <a:p>
            <a:pPr lvl="1"/>
            <a:r>
              <a:rPr lang="en-US"/>
              <a:t>Time allocated to employees to pursue ideas not flowed down from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060450" y="274638"/>
            <a:ext cx="8229600" cy="1143000"/>
          </a:xfrm>
        </p:spPr>
        <p:txBody>
          <a:bodyPr/>
          <a:lstStyle/>
          <a:p>
            <a:endParaRPr lang="en-US"/>
          </a:p>
        </p:txBody>
      </p:sp>
      <p:sp>
        <p:nvSpPr>
          <p:cNvPr id="18434" name="Content Placeholder 2"/>
          <p:cNvSpPr>
            <a:spLocks noGrp="1"/>
          </p:cNvSpPr>
          <p:nvPr>
            <p:ph idx="1"/>
          </p:nvPr>
        </p:nvSpPr>
        <p:spPr>
          <a:xfrm>
            <a:off x="1060450" y="1600200"/>
            <a:ext cx="8229600" cy="4525963"/>
          </a:xfrm>
        </p:spPr>
        <p:txBody>
          <a:bodyPr/>
          <a:lstStyle/>
          <a:p>
            <a:endParaRPr lang="en-US"/>
          </a:p>
        </p:txBody>
      </p:sp>
      <p:pic>
        <p:nvPicPr>
          <p:cNvPr id="18435" name="Picture 2" descr="C:\Users\rtlines\Pictures\4-24-2013\DSC04403.JPG"/>
          <p:cNvPicPr>
            <a:picLocks noChangeAspect="1" noChangeArrowheads="1"/>
          </p:cNvPicPr>
          <p:nvPr/>
        </p:nvPicPr>
        <p:blipFill>
          <a:blip r:embed="rId2"/>
          <a:srcRect l="2875" r="2673"/>
          <a:stretch>
            <a:fillRect/>
          </a:stretch>
        </p:blipFill>
        <p:spPr bwMode="auto">
          <a:xfrm>
            <a:off x="0" y="0"/>
            <a:ext cx="9747250" cy="6858000"/>
          </a:xfrm>
          <a:prstGeom prst="rect">
            <a:avLst/>
          </a:prstGeom>
          <a:noFill/>
          <a:ln w="9525">
            <a:noFill/>
            <a:miter lim="800000"/>
            <a:headEnd/>
            <a:tailEnd/>
          </a:ln>
        </p:spPr>
      </p:pic>
      <p:sp>
        <p:nvSpPr>
          <p:cNvPr id="18436" name="TextBox 3"/>
          <p:cNvSpPr txBox="1">
            <a:spLocks noChangeArrowheads="1"/>
          </p:cNvSpPr>
          <p:nvPr/>
        </p:nvSpPr>
        <p:spPr bwMode="auto">
          <a:xfrm>
            <a:off x="80963" y="1854200"/>
            <a:ext cx="3160712" cy="579438"/>
          </a:xfrm>
          <a:prstGeom prst="rect">
            <a:avLst/>
          </a:prstGeom>
          <a:noFill/>
          <a:ln w="9525">
            <a:noFill/>
            <a:miter lim="800000"/>
            <a:headEnd/>
            <a:tailEnd/>
          </a:ln>
        </p:spPr>
        <p:txBody>
          <a:bodyPr wrap="none">
            <a:spAutoFit/>
          </a:bodyPr>
          <a:lstStyle/>
          <a:p>
            <a:r>
              <a:rPr lang="en-US" sz="3200" b="0">
                <a:solidFill>
                  <a:srgbClr val="FFFF00"/>
                </a:solidFill>
                <a:latin typeface="Calibri" pitchFamily="34" charset="0"/>
              </a:rPr>
              <a:t>Proton Beam Pipe</a:t>
            </a:r>
          </a:p>
        </p:txBody>
      </p:sp>
      <p:cxnSp>
        <p:nvCxnSpPr>
          <p:cNvPr id="6" name="Straight Arrow Connector 5"/>
          <p:cNvCxnSpPr/>
          <p:nvPr/>
        </p:nvCxnSpPr>
        <p:spPr>
          <a:xfrm flipH="1">
            <a:off x="374650" y="2439988"/>
            <a:ext cx="1295400" cy="83661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670050" y="2439988"/>
            <a:ext cx="0" cy="98901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70050" y="2439988"/>
            <a:ext cx="1295400" cy="989012"/>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440" name="TextBox 13"/>
          <p:cNvSpPr txBox="1">
            <a:spLocks noChangeArrowheads="1"/>
          </p:cNvSpPr>
          <p:nvPr/>
        </p:nvSpPr>
        <p:spPr bwMode="auto">
          <a:xfrm>
            <a:off x="5175250" y="1270000"/>
            <a:ext cx="2482850" cy="579438"/>
          </a:xfrm>
          <a:prstGeom prst="rect">
            <a:avLst/>
          </a:prstGeom>
          <a:noFill/>
          <a:ln w="9525">
            <a:noFill/>
            <a:miter lim="800000"/>
            <a:headEnd/>
            <a:tailEnd/>
          </a:ln>
        </p:spPr>
        <p:txBody>
          <a:bodyPr wrap="none">
            <a:spAutoFit/>
          </a:bodyPr>
          <a:lstStyle/>
          <a:p>
            <a:r>
              <a:rPr lang="en-US" sz="3200" b="0">
                <a:solidFill>
                  <a:srgbClr val="FFFF00"/>
                </a:solidFill>
                <a:latin typeface="Calibri" pitchFamily="34" charset="0"/>
              </a:rPr>
              <a:t>CMS Detector</a:t>
            </a:r>
          </a:p>
        </p:txBody>
      </p:sp>
      <p:sp>
        <p:nvSpPr>
          <p:cNvPr id="18441" name="TextBox 14"/>
          <p:cNvSpPr txBox="1">
            <a:spLocks noChangeArrowheads="1"/>
          </p:cNvSpPr>
          <p:nvPr/>
        </p:nvSpPr>
        <p:spPr bwMode="auto">
          <a:xfrm>
            <a:off x="2127250" y="4254500"/>
            <a:ext cx="1319213" cy="579438"/>
          </a:xfrm>
          <a:prstGeom prst="rect">
            <a:avLst/>
          </a:prstGeom>
          <a:noFill/>
          <a:ln w="9525">
            <a:noFill/>
            <a:miter lim="800000"/>
            <a:headEnd/>
            <a:tailEnd/>
          </a:ln>
        </p:spPr>
        <p:txBody>
          <a:bodyPr wrap="none">
            <a:spAutoFit/>
          </a:bodyPr>
          <a:lstStyle/>
          <a:p>
            <a:r>
              <a:rPr lang="en-US" sz="3200" b="0">
                <a:solidFill>
                  <a:srgbClr val="FFFF00"/>
                </a:solidFill>
                <a:latin typeface="Calibri" pitchFamily="34" charset="0"/>
              </a:rPr>
              <a:t>People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2" descr="http://upload.wikimedia.org/wikipedia/commons/c/c9/USS_Cowpens_%28CVL-25%29_during_Typhoon_Cobra.jpg"/>
          <p:cNvPicPr>
            <a:picLocks noChangeAspect="1" noChangeArrowheads="1"/>
          </p:cNvPicPr>
          <p:nvPr/>
        </p:nvPicPr>
        <p:blipFill>
          <a:blip r:embed="rId2"/>
          <a:srcRect r="9753"/>
          <a:stretch>
            <a:fillRect/>
          </a:stretch>
        </p:blipFill>
        <p:spPr bwMode="auto">
          <a:xfrm>
            <a:off x="0" y="0"/>
            <a:ext cx="9144000" cy="6934200"/>
          </a:xfrm>
          <a:prstGeom prst="rect">
            <a:avLst/>
          </a:prstGeom>
          <a:noFill/>
          <a:ln w="9525">
            <a:noFill/>
            <a:miter lim="800000"/>
            <a:headEnd/>
            <a:tailEnd/>
          </a:ln>
        </p:spPr>
      </p:pic>
      <p:sp>
        <p:nvSpPr>
          <p:cNvPr id="7" name="Rectangle 6"/>
          <p:cNvSpPr/>
          <p:nvPr/>
        </p:nvSpPr>
        <p:spPr>
          <a:xfrm>
            <a:off x="0" y="17463"/>
            <a:ext cx="9144000" cy="69167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6563" name="Title 3"/>
          <p:cNvSpPr>
            <a:spLocks noGrp="1"/>
          </p:cNvSpPr>
          <p:nvPr>
            <p:ph type="ctrTitle"/>
          </p:nvPr>
        </p:nvSpPr>
        <p:spPr/>
        <p:txBody>
          <a:bodyPr/>
          <a:lstStyle/>
          <a:p>
            <a:r>
              <a:rPr lang="en-US" sz="6600"/>
              <a:t>Forecasting</a:t>
            </a:r>
          </a:p>
        </p:txBody>
      </p:sp>
      <p:sp>
        <p:nvSpPr>
          <p:cNvPr id="5" name="Subtitle 4"/>
          <p:cNvSpPr>
            <a:spLocks noGrp="1"/>
          </p:cNvSpPr>
          <p:nvPr>
            <p:ph type="subTitle" idx="1"/>
          </p:nvPr>
        </p:nvSpPr>
        <p:spPr/>
        <p:txBody>
          <a:bodyPr rtlCol="0">
            <a:noAutofit/>
          </a:bodyPr>
          <a:lstStyle/>
          <a:p>
            <a:pPr fontAlgn="auto">
              <a:spcAft>
                <a:spcPts val="0"/>
              </a:spcAft>
              <a:buFont typeface="Arial" panose="020B0604020202020204" pitchFamily="34" charset="0"/>
              <a:buNone/>
              <a:defRPr/>
            </a:pPr>
            <a:r>
              <a:rPr lang="en-US" sz="6000" dirty="0"/>
              <a:t>How to predict the unpredictable!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endParaRPr lang="en-US"/>
          </a:p>
        </p:txBody>
      </p:sp>
      <p:sp>
        <p:nvSpPr>
          <p:cNvPr id="67586" name="Content Placeholder 2"/>
          <p:cNvSpPr>
            <a:spLocks noGrp="1"/>
          </p:cNvSpPr>
          <p:nvPr>
            <p:ph idx="1"/>
          </p:nvPr>
        </p:nvSpPr>
        <p:spPr/>
        <p:txBody>
          <a:bodyPr/>
          <a:lstStyle/>
          <a:p>
            <a:endParaRPr lang="en-US"/>
          </a:p>
        </p:txBody>
      </p:sp>
      <p:pic>
        <p:nvPicPr>
          <p:cNvPr id="67587" name="Picture 2" descr="http://upload.wikimedia.org/wikipedia/commons/d/db/NOAA-Hurricane-Katrina-Aug28-05-2145UTC.jpg"/>
          <p:cNvPicPr>
            <a:picLocks noChangeAspect="1" noChangeArrowheads="1"/>
          </p:cNvPicPr>
          <p:nvPr/>
        </p:nvPicPr>
        <p:blipFill>
          <a:blip r:embed="rId2"/>
          <a:srcRect/>
          <a:stretch>
            <a:fillRect/>
          </a:stretch>
        </p:blipFill>
        <p:spPr bwMode="auto">
          <a:xfrm>
            <a:off x="0" y="0"/>
            <a:ext cx="10287000" cy="6858000"/>
          </a:xfrm>
          <a:prstGeom prst="rect">
            <a:avLst/>
          </a:prstGeom>
          <a:noFill/>
          <a:ln w="9525">
            <a:noFill/>
            <a:miter lim="800000"/>
            <a:headEnd/>
            <a:tailEnd/>
          </a:ln>
        </p:spPr>
      </p:pic>
      <p:pic>
        <p:nvPicPr>
          <p:cNvPr id="67588" name="Picture 4" descr="http://upload.wikimedia.org/wikipedia/commons/2/25/Vojo_kaj_Ventoj_de_Uragano_Katrina.gif"/>
          <p:cNvPicPr>
            <a:picLocks noChangeAspect="1" noChangeArrowheads="1"/>
          </p:cNvPicPr>
          <p:nvPr/>
        </p:nvPicPr>
        <p:blipFill>
          <a:blip r:embed="rId3"/>
          <a:srcRect/>
          <a:stretch>
            <a:fillRect/>
          </a:stretch>
        </p:blipFill>
        <p:spPr bwMode="auto">
          <a:xfrm>
            <a:off x="4343400" y="2971800"/>
            <a:ext cx="4838700" cy="3429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2" descr="http://upload.wikimedia.org/wikipedia/commons/d/db/NOAA-Hurricane-Katrina-Aug28-05-2145UTC.jpg"/>
          <p:cNvPicPr>
            <a:picLocks noChangeAspect="1" noChangeArrowheads="1"/>
          </p:cNvPicPr>
          <p:nvPr/>
        </p:nvPicPr>
        <p:blipFill>
          <a:blip r:embed="rId2"/>
          <a:srcRect r="11111"/>
          <a:stretch>
            <a:fillRect/>
          </a:stretch>
        </p:blipFill>
        <p:spPr bwMode="auto">
          <a:xfrm>
            <a:off x="0" y="0"/>
            <a:ext cx="9144000" cy="6858000"/>
          </a:xfrm>
          <a:prstGeom prst="rect">
            <a:avLst/>
          </a:prstGeom>
          <a:noFill/>
          <a:ln w="9525">
            <a:noFill/>
            <a:miter lim="800000"/>
            <a:headEnd/>
            <a:tailEnd/>
          </a:ln>
        </p:spPr>
      </p:pic>
      <p:pic>
        <p:nvPicPr>
          <p:cNvPr id="68610" name="Picture 4" descr="http://upload.wikimedia.org/wikipedia/commons/thumb/3/3d/GlobusSonda.jpg/1024px-GlobusSonda.jpg"/>
          <p:cNvPicPr>
            <a:picLocks noChangeAspect="1" noChangeArrowheads="1"/>
          </p:cNvPicPr>
          <p:nvPr/>
        </p:nvPicPr>
        <p:blipFill>
          <a:blip r:embed="rId3"/>
          <a:srcRect/>
          <a:stretch>
            <a:fillRect/>
          </a:stretch>
        </p:blipFill>
        <p:spPr bwMode="auto">
          <a:xfrm>
            <a:off x="0" y="3756025"/>
            <a:ext cx="3890963" cy="2574925"/>
          </a:xfrm>
          <a:prstGeom prst="rect">
            <a:avLst/>
          </a:prstGeom>
          <a:noFill/>
          <a:ln w="9525">
            <a:noFill/>
            <a:miter lim="800000"/>
            <a:headEnd/>
            <a:tailEnd/>
          </a:ln>
        </p:spPr>
      </p:pic>
      <p:pic>
        <p:nvPicPr>
          <p:cNvPr id="68611" name="Picture 2" descr="http://upload.wikimedia.org/wikipedia/commons/b/be/DMSP_Block5.jpg"/>
          <p:cNvPicPr>
            <a:picLocks noChangeAspect="1" noChangeArrowheads="1"/>
          </p:cNvPicPr>
          <p:nvPr/>
        </p:nvPicPr>
        <p:blipFill>
          <a:blip r:embed="rId4"/>
          <a:srcRect/>
          <a:stretch>
            <a:fillRect/>
          </a:stretch>
        </p:blipFill>
        <p:spPr bwMode="auto">
          <a:xfrm>
            <a:off x="4191000" y="6350"/>
            <a:ext cx="4953000" cy="3190875"/>
          </a:xfrm>
          <a:prstGeom prst="rect">
            <a:avLst/>
          </a:prstGeom>
          <a:noFill/>
          <a:ln w="9525">
            <a:noFill/>
            <a:miter lim="800000"/>
            <a:headEnd/>
            <a:tailEnd/>
          </a:ln>
        </p:spPr>
      </p:pic>
      <p:pic>
        <p:nvPicPr>
          <p:cNvPr id="68612" name="Picture 6" descr="http://upload.wikimedia.org/wikipedia/commons/thumb/a/a5/Doppler_Weather_Radar_-_NOAA.jpg/1024px-Doppler_Weather_Radar_-_NOAA.jpg"/>
          <p:cNvPicPr>
            <a:picLocks noChangeAspect="1" noChangeArrowheads="1"/>
          </p:cNvPicPr>
          <p:nvPr/>
        </p:nvPicPr>
        <p:blipFill>
          <a:blip r:embed="rId5"/>
          <a:srcRect/>
          <a:stretch>
            <a:fillRect/>
          </a:stretch>
        </p:blipFill>
        <p:spPr bwMode="auto">
          <a:xfrm>
            <a:off x="4673600" y="2787650"/>
            <a:ext cx="3457575" cy="2255838"/>
          </a:xfrm>
          <a:prstGeom prst="rect">
            <a:avLst/>
          </a:prstGeom>
          <a:noFill/>
          <a:ln w="9525">
            <a:noFill/>
            <a:miter lim="800000"/>
            <a:headEnd/>
            <a:tailEnd/>
          </a:ln>
        </p:spPr>
      </p:pic>
      <p:pic>
        <p:nvPicPr>
          <p:cNvPr id="68613" name="Picture 8" descr="http://upload.wikimedia.org/wikipedia/commons/1/17/Hurricane_Katrina_Doppler.gif"/>
          <p:cNvPicPr>
            <a:picLocks noChangeAspect="1" noChangeArrowheads="1"/>
          </p:cNvPicPr>
          <p:nvPr/>
        </p:nvPicPr>
        <p:blipFill>
          <a:blip r:embed="rId6"/>
          <a:srcRect/>
          <a:stretch>
            <a:fillRect/>
          </a:stretch>
        </p:blipFill>
        <p:spPr bwMode="auto">
          <a:xfrm>
            <a:off x="0" y="6350"/>
            <a:ext cx="4191000" cy="4191000"/>
          </a:xfrm>
          <a:prstGeom prst="rect">
            <a:avLst/>
          </a:prstGeom>
          <a:noFill/>
          <a:ln w="9525">
            <a:noFill/>
            <a:miter lim="800000"/>
            <a:headEnd/>
            <a:tailEnd/>
          </a:ln>
        </p:spPr>
      </p:pic>
      <p:sp>
        <p:nvSpPr>
          <p:cNvPr id="5" name="Rectangle 4"/>
          <p:cNvSpPr/>
          <p:nvPr/>
        </p:nvSpPr>
        <p:spPr>
          <a:xfrm>
            <a:off x="0" y="-4763"/>
            <a:ext cx="9144000" cy="691673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68615" name="Title 1"/>
          <p:cNvSpPr>
            <a:spLocks noGrp="1"/>
          </p:cNvSpPr>
          <p:nvPr>
            <p:ph type="title"/>
          </p:nvPr>
        </p:nvSpPr>
        <p:spPr/>
        <p:txBody>
          <a:bodyPr/>
          <a:lstStyle/>
          <a:p>
            <a:r>
              <a:rPr lang="en-US" b="1"/>
              <a:t>What made the difference?</a:t>
            </a:r>
          </a:p>
        </p:txBody>
      </p:sp>
      <p:sp>
        <p:nvSpPr>
          <p:cNvPr id="68616" name="Content Placeholder 2"/>
          <p:cNvSpPr>
            <a:spLocks noGrp="1"/>
          </p:cNvSpPr>
          <p:nvPr>
            <p:ph idx="1"/>
          </p:nvPr>
        </p:nvSpPr>
        <p:spPr/>
        <p:txBody>
          <a:bodyPr/>
          <a:lstStyle/>
          <a:p>
            <a:r>
              <a:rPr lang="en-US" sz="4400" b="1"/>
              <a:t>Feedback!</a:t>
            </a:r>
          </a:p>
          <a:p>
            <a:pPr lvl="1"/>
            <a:r>
              <a:rPr lang="en-US" b="1"/>
              <a:t>Know the relationships</a:t>
            </a:r>
          </a:p>
          <a:p>
            <a:pPr lvl="1"/>
            <a:r>
              <a:rPr lang="en-US" b="1"/>
              <a:t>Update with feedback </a:t>
            </a:r>
          </a:p>
          <a:p>
            <a:pPr lvl="1"/>
            <a:endParaRPr lang="en-US" b="1"/>
          </a:p>
          <a:p>
            <a:r>
              <a:rPr lang="en-US" b="1"/>
              <a:t>Update weather data every 6 hours</a:t>
            </a:r>
          </a:p>
          <a:p>
            <a:r>
              <a:rPr lang="en-US" b="1"/>
              <a:t>Use a computer and the relationships to forecast the near future </a:t>
            </a:r>
          </a:p>
          <a:p>
            <a:endParaRPr lang="en-US" b="1"/>
          </a:p>
          <a:p>
            <a:endParaRPr lang="en-US"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descr="http://upload.wikimedia.org/wikipedia/commons/d/db/NOAA-Hurricane-Katrina-Aug28-05-2145UTC.jpg"/>
          <p:cNvPicPr>
            <a:picLocks noChangeAspect="1" noChangeArrowheads="1"/>
          </p:cNvPicPr>
          <p:nvPr/>
        </p:nvPicPr>
        <p:blipFill>
          <a:blip r:embed="rId2"/>
          <a:srcRect r="11111"/>
          <a:stretch>
            <a:fillRect/>
          </a:stretch>
        </p:blipFill>
        <p:spPr bwMode="auto">
          <a:xfrm>
            <a:off x="0" y="0"/>
            <a:ext cx="9144000" cy="6858000"/>
          </a:xfrm>
          <a:prstGeom prst="rect">
            <a:avLst/>
          </a:prstGeom>
          <a:noFill/>
          <a:ln w="9525">
            <a:noFill/>
            <a:miter lim="800000"/>
            <a:headEnd/>
            <a:tailEnd/>
          </a:ln>
        </p:spPr>
      </p:pic>
      <p:pic>
        <p:nvPicPr>
          <p:cNvPr id="69634" name="Picture 4" descr="http://upload.wikimedia.org/wikipedia/commons/thumb/3/3d/GlobusSonda.jpg/1024px-GlobusSonda.jpg"/>
          <p:cNvPicPr>
            <a:picLocks noChangeAspect="1" noChangeArrowheads="1"/>
          </p:cNvPicPr>
          <p:nvPr/>
        </p:nvPicPr>
        <p:blipFill>
          <a:blip r:embed="rId3"/>
          <a:srcRect/>
          <a:stretch>
            <a:fillRect/>
          </a:stretch>
        </p:blipFill>
        <p:spPr bwMode="auto">
          <a:xfrm>
            <a:off x="0" y="3756025"/>
            <a:ext cx="3890963" cy="2574925"/>
          </a:xfrm>
          <a:prstGeom prst="rect">
            <a:avLst/>
          </a:prstGeom>
          <a:noFill/>
          <a:ln w="9525">
            <a:noFill/>
            <a:miter lim="800000"/>
            <a:headEnd/>
            <a:tailEnd/>
          </a:ln>
        </p:spPr>
      </p:pic>
      <p:pic>
        <p:nvPicPr>
          <p:cNvPr id="69635" name="Picture 2" descr="http://upload.wikimedia.org/wikipedia/commons/b/be/DMSP_Block5.jpg"/>
          <p:cNvPicPr>
            <a:picLocks noChangeAspect="1" noChangeArrowheads="1"/>
          </p:cNvPicPr>
          <p:nvPr/>
        </p:nvPicPr>
        <p:blipFill>
          <a:blip r:embed="rId4"/>
          <a:srcRect/>
          <a:stretch>
            <a:fillRect/>
          </a:stretch>
        </p:blipFill>
        <p:spPr bwMode="auto">
          <a:xfrm>
            <a:off x="4191000" y="6350"/>
            <a:ext cx="4953000" cy="3190875"/>
          </a:xfrm>
          <a:prstGeom prst="rect">
            <a:avLst/>
          </a:prstGeom>
          <a:noFill/>
          <a:ln w="9525">
            <a:noFill/>
            <a:miter lim="800000"/>
            <a:headEnd/>
            <a:tailEnd/>
          </a:ln>
        </p:spPr>
      </p:pic>
      <p:pic>
        <p:nvPicPr>
          <p:cNvPr id="69636" name="Picture 6" descr="http://upload.wikimedia.org/wikipedia/commons/thumb/a/a5/Doppler_Weather_Radar_-_NOAA.jpg/1024px-Doppler_Weather_Radar_-_NOAA.jpg"/>
          <p:cNvPicPr>
            <a:picLocks noChangeAspect="1" noChangeArrowheads="1"/>
          </p:cNvPicPr>
          <p:nvPr/>
        </p:nvPicPr>
        <p:blipFill>
          <a:blip r:embed="rId5"/>
          <a:srcRect/>
          <a:stretch>
            <a:fillRect/>
          </a:stretch>
        </p:blipFill>
        <p:spPr bwMode="auto">
          <a:xfrm>
            <a:off x="4673600" y="2787650"/>
            <a:ext cx="3457575" cy="2255838"/>
          </a:xfrm>
          <a:prstGeom prst="rect">
            <a:avLst/>
          </a:prstGeom>
          <a:noFill/>
          <a:ln w="9525">
            <a:noFill/>
            <a:miter lim="800000"/>
            <a:headEnd/>
            <a:tailEnd/>
          </a:ln>
        </p:spPr>
      </p:pic>
      <p:pic>
        <p:nvPicPr>
          <p:cNvPr id="69637" name="Picture 8" descr="http://upload.wikimedia.org/wikipedia/commons/1/17/Hurricane_Katrina_Doppler.gif"/>
          <p:cNvPicPr>
            <a:picLocks noChangeAspect="1" noChangeArrowheads="1"/>
          </p:cNvPicPr>
          <p:nvPr/>
        </p:nvPicPr>
        <p:blipFill>
          <a:blip r:embed="rId6"/>
          <a:srcRect/>
          <a:stretch>
            <a:fillRect/>
          </a:stretch>
        </p:blipFill>
        <p:spPr bwMode="auto">
          <a:xfrm>
            <a:off x="0" y="6350"/>
            <a:ext cx="4191000" cy="4191000"/>
          </a:xfrm>
          <a:prstGeom prst="rect">
            <a:avLst/>
          </a:prstGeom>
          <a:noFill/>
          <a:ln w="9525">
            <a:noFill/>
            <a:miter lim="800000"/>
            <a:headEnd/>
            <a:tailEnd/>
          </a:ln>
        </p:spPr>
      </p:pic>
      <p:pic>
        <p:nvPicPr>
          <p:cNvPr id="69638" name="Picture 2" descr="File:Atlas II with GOES-L.jpg"/>
          <p:cNvPicPr>
            <a:picLocks noChangeAspect="1" noChangeArrowheads="1"/>
          </p:cNvPicPr>
          <p:nvPr/>
        </p:nvPicPr>
        <p:blipFill>
          <a:blip r:embed="rId7"/>
          <a:srcRect/>
          <a:stretch>
            <a:fillRect/>
          </a:stretch>
        </p:blipFill>
        <p:spPr bwMode="auto">
          <a:xfrm>
            <a:off x="3217863" y="3184525"/>
            <a:ext cx="2132012" cy="3224213"/>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4"/>
          <p:cNvPicPr>
            <a:picLocks noChangeAspect="1" noChangeArrowheads="1"/>
          </p:cNvPicPr>
          <p:nvPr/>
        </p:nvPicPr>
        <p:blipFill>
          <a:blip r:embed="rId2"/>
          <a:srcRect l="17361" t="20723" r="29167" b="5060"/>
          <a:stretch>
            <a:fillRect/>
          </a:stretch>
        </p:blipFill>
        <p:spPr bwMode="auto">
          <a:xfrm>
            <a:off x="0" y="0"/>
            <a:ext cx="9372600" cy="6858000"/>
          </a:xfrm>
          <a:prstGeom prst="rect">
            <a:avLst/>
          </a:prstGeom>
          <a:noFill/>
          <a:ln w="9525">
            <a:noFill/>
            <a:miter lim="800000"/>
            <a:headEnd/>
            <a:tailEnd/>
          </a:ln>
        </p:spPr>
      </p:pic>
      <p:sp>
        <p:nvSpPr>
          <p:cNvPr id="6" name="Oval 5"/>
          <p:cNvSpPr/>
          <p:nvPr/>
        </p:nvSpPr>
        <p:spPr>
          <a:xfrm>
            <a:off x="3101975" y="3406775"/>
            <a:ext cx="163513"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 name="Oval 6"/>
          <p:cNvSpPr/>
          <p:nvPr/>
        </p:nvSpPr>
        <p:spPr>
          <a:xfrm>
            <a:off x="6411913" y="3429000"/>
            <a:ext cx="163512"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0660" name="TextBox 7"/>
          <p:cNvSpPr txBox="1">
            <a:spLocks noChangeArrowheads="1"/>
          </p:cNvSpPr>
          <p:nvPr/>
        </p:nvSpPr>
        <p:spPr bwMode="auto">
          <a:xfrm>
            <a:off x="6416675" y="1262063"/>
            <a:ext cx="2449513" cy="1385887"/>
          </a:xfrm>
          <a:prstGeom prst="rect">
            <a:avLst/>
          </a:prstGeom>
          <a:noFill/>
          <a:ln w="9525">
            <a:noFill/>
            <a:miter lim="800000"/>
            <a:headEnd/>
            <a:tailEnd/>
          </a:ln>
        </p:spPr>
        <p:txBody>
          <a:bodyPr>
            <a:spAutoFit/>
          </a:bodyPr>
          <a:lstStyle/>
          <a:p>
            <a:pPr algn="r"/>
            <a:r>
              <a:rPr lang="en-US" sz="2800" b="0">
                <a:solidFill>
                  <a:schemeClr val="bg1"/>
                </a:solidFill>
                <a:latin typeface="Calibri" pitchFamily="34" charset="0"/>
              </a:rPr>
              <a:t>Leader’s second choice outcome</a:t>
            </a:r>
          </a:p>
        </p:txBody>
      </p:sp>
      <p:sp>
        <p:nvSpPr>
          <p:cNvPr id="70661" name="TextBox 8"/>
          <p:cNvSpPr txBox="1">
            <a:spLocks noChangeArrowheads="1"/>
          </p:cNvSpPr>
          <p:nvPr/>
        </p:nvSpPr>
        <p:spPr bwMode="auto">
          <a:xfrm>
            <a:off x="-11113" y="1579563"/>
            <a:ext cx="2514601" cy="955675"/>
          </a:xfrm>
          <a:prstGeom prst="rect">
            <a:avLst/>
          </a:prstGeom>
          <a:noFill/>
          <a:ln w="9525">
            <a:noFill/>
            <a:miter lim="800000"/>
            <a:headEnd/>
            <a:tailEnd/>
          </a:ln>
        </p:spPr>
        <p:txBody>
          <a:bodyPr>
            <a:spAutoFit/>
          </a:bodyPr>
          <a:lstStyle/>
          <a:p>
            <a:r>
              <a:rPr lang="en-US" sz="2800" b="0">
                <a:solidFill>
                  <a:schemeClr val="bg1"/>
                </a:solidFill>
                <a:latin typeface="Calibri" pitchFamily="34" charset="0"/>
              </a:rPr>
              <a:t>Leader’s Ideal Outcome</a:t>
            </a:r>
          </a:p>
        </p:txBody>
      </p:sp>
      <p:cxnSp>
        <p:nvCxnSpPr>
          <p:cNvPr id="10" name="Straight Arrow Connector 9"/>
          <p:cNvCxnSpPr/>
          <p:nvPr/>
        </p:nvCxnSpPr>
        <p:spPr>
          <a:xfrm>
            <a:off x="1893888" y="2362200"/>
            <a:ext cx="1077912" cy="10445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575425" y="2297113"/>
            <a:ext cx="533400" cy="110966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0664" name="TextBox 11"/>
          <p:cNvSpPr txBox="1">
            <a:spLocks noChangeArrowheads="1"/>
          </p:cNvSpPr>
          <p:nvPr/>
        </p:nvSpPr>
        <p:spPr bwMode="auto">
          <a:xfrm>
            <a:off x="304800" y="4987925"/>
            <a:ext cx="2514600" cy="954088"/>
          </a:xfrm>
          <a:prstGeom prst="rect">
            <a:avLst/>
          </a:prstGeom>
          <a:noFill/>
          <a:ln w="9525">
            <a:noFill/>
            <a:miter lim="800000"/>
            <a:headEnd/>
            <a:tailEnd/>
          </a:ln>
        </p:spPr>
        <p:txBody>
          <a:bodyPr>
            <a:spAutoFit/>
          </a:bodyPr>
          <a:lstStyle/>
          <a:p>
            <a:r>
              <a:rPr lang="en-US" sz="2800" b="0">
                <a:solidFill>
                  <a:schemeClr val="bg1"/>
                </a:solidFill>
                <a:latin typeface="Calibri" pitchFamily="34" charset="0"/>
              </a:rPr>
              <a:t>Actual Outcomes</a:t>
            </a:r>
          </a:p>
        </p:txBody>
      </p:sp>
      <p:cxnSp>
        <p:nvCxnSpPr>
          <p:cNvPr id="13" name="Straight Arrow Connector 12"/>
          <p:cNvCxnSpPr/>
          <p:nvPr/>
        </p:nvCxnSpPr>
        <p:spPr>
          <a:xfrm flipV="1">
            <a:off x="1470025" y="3200400"/>
            <a:ext cx="544513" cy="209073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70025" y="3767138"/>
            <a:ext cx="963613" cy="1524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470025" y="4529138"/>
            <a:ext cx="1501775" cy="762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70025" y="5291138"/>
            <a:ext cx="1992313" cy="17303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470025" y="5181600"/>
            <a:ext cx="4267200" cy="1190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470025" y="3767138"/>
            <a:ext cx="5932488" cy="1524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70025" y="2362200"/>
            <a:ext cx="5105400" cy="29384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2" descr="http://upload.wikimedia.org/wikipedia/commons/d/db/NOAA-Hurricane-Katrina-Aug28-05-2145UTC.jpg"/>
          <p:cNvPicPr>
            <a:picLocks noChangeAspect="1" noChangeArrowheads="1"/>
          </p:cNvPicPr>
          <p:nvPr/>
        </p:nvPicPr>
        <p:blipFill>
          <a:blip r:embed="rId2"/>
          <a:srcRect r="11111"/>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9167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1683" name="Title 1"/>
          <p:cNvSpPr>
            <a:spLocks noGrp="1"/>
          </p:cNvSpPr>
          <p:nvPr>
            <p:ph type="title"/>
          </p:nvPr>
        </p:nvSpPr>
        <p:spPr/>
        <p:txBody>
          <a:bodyPr/>
          <a:lstStyle/>
          <a:p>
            <a:r>
              <a:rPr lang="en-US"/>
              <a:t>Discussion</a:t>
            </a:r>
          </a:p>
        </p:txBody>
      </p:sp>
      <p:sp>
        <p:nvSpPr>
          <p:cNvPr id="71684" name="Content Placeholder 2"/>
          <p:cNvSpPr>
            <a:spLocks noGrp="1"/>
          </p:cNvSpPr>
          <p:nvPr>
            <p:ph idx="1"/>
          </p:nvPr>
        </p:nvSpPr>
        <p:spPr/>
        <p:txBody>
          <a:bodyPr/>
          <a:lstStyle/>
          <a:p>
            <a:r>
              <a:rPr lang="en-US"/>
              <a:t>Table discussion: Discuss how can viewing an organization as a system of relationships change leadership.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2" descr="http://upload.wikimedia.org/wikipedia/commons/d/db/NOAA-Hurricane-Katrina-Aug28-05-2145UTC.jpg"/>
          <p:cNvPicPr>
            <a:picLocks noChangeAspect="1" noChangeArrowheads="1"/>
          </p:cNvPicPr>
          <p:nvPr/>
        </p:nvPicPr>
        <p:blipFill>
          <a:blip r:embed="rId2"/>
          <a:srcRect r="11111"/>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0" y="17463"/>
            <a:ext cx="9144000" cy="69167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3731" name="Title 1"/>
          <p:cNvSpPr>
            <a:spLocks noGrp="1"/>
          </p:cNvSpPr>
          <p:nvPr>
            <p:ph type="title"/>
          </p:nvPr>
        </p:nvSpPr>
        <p:spPr/>
        <p:txBody>
          <a:bodyPr/>
          <a:lstStyle/>
          <a:p>
            <a:r>
              <a:rPr lang="en-US"/>
              <a:t>Clocks and People: Two different leadership styles</a:t>
            </a:r>
          </a:p>
        </p:txBody>
      </p:sp>
      <p:pic>
        <p:nvPicPr>
          <p:cNvPr id="73733" name="Picture 2" descr="File:Ford fertigung 1923.jpg"/>
          <p:cNvPicPr>
            <a:picLocks noChangeAspect="1" noChangeArrowheads="1"/>
          </p:cNvPicPr>
          <p:nvPr/>
        </p:nvPicPr>
        <p:blipFill>
          <a:blip r:embed="rId3"/>
          <a:srcRect/>
          <a:stretch>
            <a:fillRect/>
          </a:stretch>
        </p:blipFill>
        <p:spPr bwMode="auto">
          <a:xfrm>
            <a:off x="1085850" y="1992313"/>
            <a:ext cx="3819525" cy="2981325"/>
          </a:xfrm>
          <a:prstGeom prst="rect">
            <a:avLst/>
          </a:prstGeom>
          <a:noFill/>
          <a:ln w="9525">
            <a:noFill/>
            <a:miter lim="800000"/>
            <a:headEnd/>
            <a:tailEnd/>
          </a:ln>
        </p:spPr>
      </p:pic>
      <p:pic>
        <p:nvPicPr>
          <p:cNvPr id="73734" name="Picture 4" descr="http://upload.wikimedia.org/wikipedia/commons/thumb/7/78/Google_Espa%C3%B1a.jpg/800px-Google_Espa%C3%B1a.jpg"/>
          <p:cNvPicPr>
            <a:picLocks noChangeAspect="1" noChangeArrowheads="1"/>
          </p:cNvPicPr>
          <p:nvPr/>
        </p:nvPicPr>
        <p:blipFill>
          <a:blip r:embed="rId4"/>
          <a:srcRect/>
          <a:stretch>
            <a:fillRect/>
          </a:stretch>
        </p:blipFill>
        <p:spPr bwMode="auto">
          <a:xfrm>
            <a:off x="4222750" y="3354388"/>
            <a:ext cx="3698875" cy="2773362"/>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sz="4000"/>
              <a:t>Allied troops in WWII vs the Germans</a:t>
            </a:r>
            <a:br>
              <a:rPr lang="en-US" sz="4000"/>
            </a:br>
            <a:endParaRPr lang="en-US" sz="4000"/>
          </a:p>
        </p:txBody>
      </p:sp>
      <p:pic>
        <p:nvPicPr>
          <p:cNvPr id="75779" name="Picture 2" descr="File:Flickr - The U.S. Army - Battle of the Bulge.jpg"/>
          <p:cNvPicPr>
            <a:picLocks noChangeAspect="1" noChangeArrowheads="1"/>
          </p:cNvPicPr>
          <p:nvPr/>
        </p:nvPicPr>
        <p:blipFill>
          <a:blip r:embed="rId2"/>
          <a:srcRect/>
          <a:stretch>
            <a:fillRect/>
          </a:stretch>
        </p:blipFill>
        <p:spPr bwMode="auto">
          <a:xfrm>
            <a:off x="1577975" y="1296988"/>
            <a:ext cx="6223000" cy="4887912"/>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rtlCol="0">
            <a:normAutofit fontScale="90000"/>
          </a:bodyPr>
          <a:lstStyle/>
          <a:p>
            <a:pPr fontAlgn="auto">
              <a:spcAft>
                <a:spcPts val="0"/>
              </a:spcAft>
              <a:defRPr/>
            </a:pPr>
            <a:r>
              <a:rPr lang="en-US" dirty="0"/>
              <a:t>Some Characteristics of the two Leadership Styles</a:t>
            </a:r>
          </a:p>
        </p:txBody>
      </p:sp>
      <p:sp>
        <p:nvSpPr>
          <p:cNvPr id="5" name="Content Placeholder 4"/>
          <p:cNvSpPr>
            <a:spLocks noGrp="1"/>
          </p:cNvSpPr>
          <p:nvPr>
            <p:ph sz="half" idx="1"/>
          </p:nvPr>
        </p:nvSpPr>
        <p:spPr/>
        <p:txBody>
          <a:bodyPr rtlCol="0">
            <a:normAutofit fontScale="62500" lnSpcReduction="20000"/>
          </a:bodyPr>
          <a:lstStyle/>
          <a:p>
            <a:pPr marL="0" indent="0" fontAlgn="auto">
              <a:spcAft>
                <a:spcPts val="0"/>
              </a:spcAft>
              <a:buFont typeface="Arial" panose="020B0604020202020204" pitchFamily="34" charset="0"/>
              <a:buNone/>
              <a:defRPr/>
            </a:pPr>
            <a:r>
              <a:rPr lang="en-US" b="1" dirty="0"/>
              <a:t>Newtonian (reductionist) Leadership Approach</a:t>
            </a:r>
          </a:p>
          <a:p>
            <a:pPr lvl="1" fontAlgn="auto">
              <a:spcAft>
                <a:spcPts val="0"/>
              </a:spcAft>
              <a:buFont typeface="Arial" panose="020B0604020202020204" pitchFamily="34" charset="0"/>
              <a:buChar char="–"/>
              <a:defRPr/>
            </a:pPr>
            <a:r>
              <a:rPr lang="en-US" dirty="0"/>
              <a:t>Rigid structure, many levels of leadership</a:t>
            </a:r>
          </a:p>
          <a:p>
            <a:pPr lvl="1" fontAlgn="auto">
              <a:spcAft>
                <a:spcPts val="0"/>
              </a:spcAft>
              <a:buFont typeface="Arial" panose="020B0604020202020204" pitchFamily="34" charset="0"/>
              <a:buChar char="–"/>
              <a:defRPr/>
            </a:pPr>
            <a:r>
              <a:rPr lang="en-US" dirty="0"/>
              <a:t>Tightly defined roles</a:t>
            </a:r>
          </a:p>
          <a:p>
            <a:pPr lvl="1" fontAlgn="auto">
              <a:spcAft>
                <a:spcPts val="0"/>
              </a:spcAft>
              <a:buFont typeface="Arial" panose="020B0604020202020204" pitchFamily="34" charset="0"/>
              <a:buChar char="–"/>
              <a:defRPr/>
            </a:pPr>
            <a:r>
              <a:rPr lang="en-US" dirty="0"/>
              <a:t>People are viewed as </a:t>
            </a:r>
            <a:br>
              <a:rPr lang="en-US" dirty="0"/>
            </a:br>
            <a:r>
              <a:rPr lang="en-US" dirty="0"/>
              <a:t>“resources”-part of the machine</a:t>
            </a:r>
          </a:p>
          <a:p>
            <a:pPr fontAlgn="auto">
              <a:spcAft>
                <a:spcPts val="0"/>
              </a:spcAft>
              <a:buFont typeface="Arial" panose="020B0604020202020204" pitchFamily="34" charset="0"/>
              <a:buChar char="•"/>
              <a:defRPr/>
            </a:pPr>
            <a:r>
              <a:rPr lang="en-US" b="1" dirty="0"/>
              <a:t>Good for </a:t>
            </a:r>
          </a:p>
          <a:p>
            <a:pPr lvl="1" fontAlgn="auto">
              <a:spcAft>
                <a:spcPts val="0"/>
              </a:spcAft>
              <a:buFont typeface="Arial" panose="020B0604020202020204" pitchFamily="34" charset="0"/>
              <a:buChar char="–"/>
              <a:defRPr/>
            </a:pPr>
            <a:r>
              <a:rPr lang="en-US" dirty="0"/>
              <a:t>Long term manufacturing projects</a:t>
            </a:r>
          </a:p>
          <a:p>
            <a:pPr lvl="1" fontAlgn="auto">
              <a:spcAft>
                <a:spcPts val="0"/>
              </a:spcAft>
              <a:buFont typeface="Arial" panose="020B0604020202020204" pitchFamily="34" charset="0"/>
              <a:buChar char="–"/>
              <a:defRPr/>
            </a:pPr>
            <a:r>
              <a:rPr lang="en-US" dirty="0"/>
              <a:t>Financial systems</a:t>
            </a:r>
          </a:p>
          <a:p>
            <a:pPr fontAlgn="auto">
              <a:spcAft>
                <a:spcPts val="0"/>
              </a:spcAft>
              <a:buFont typeface="Arial" panose="020B0604020202020204" pitchFamily="34" charset="0"/>
              <a:buChar char="•"/>
              <a:defRPr/>
            </a:pPr>
            <a:r>
              <a:rPr lang="en-US" b="1" dirty="0"/>
              <a:t>Characteristics</a:t>
            </a:r>
          </a:p>
          <a:p>
            <a:pPr lvl="1" fontAlgn="auto">
              <a:spcAft>
                <a:spcPts val="0"/>
              </a:spcAft>
              <a:buFont typeface="Arial" panose="020B0604020202020204" pitchFamily="34" charset="0"/>
              <a:buChar char="–"/>
              <a:defRPr/>
            </a:pPr>
            <a:r>
              <a:rPr lang="en-US" dirty="0"/>
              <a:t>Rigid control</a:t>
            </a:r>
          </a:p>
          <a:p>
            <a:pPr lvl="1" fontAlgn="auto">
              <a:spcAft>
                <a:spcPts val="0"/>
              </a:spcAft>
              <a:buFont typeface="Arial" panose="020B0604020202020204" pitchFamily="34" charset="0"/>
              <a:buChar char="–"/>
              <a:defRPr/>
            </a:pPr>
            <a:r>
              <a:rPr lang="en-US" dirty="0"/>
              <a:t>Leader involved in all aspects of operation </a:t>
            </a:r>
          </a:p>
          <a:p>
            <a:pPr lvl="1" fontAlgn="auto">
              <a:spcAft>
                <a:spcPts val="0"/>
              </a:spcAft>
              <a:buFont typeface="Arial" panose="020B0604020202020204" pitchFamily="34" charset="0"/>
              <a:buChar char="–"/>
              <a:defRPr/>
            </a:pPr>
            <a:r>
              <a:rPr lang="en-US" dirty="0"/>
              <a:t>Results are judged against strict, detailed specifications </a:t>
            </a:r>
          </a:p>
          <a:p>
            <a:pPr lvl="1" fontAlgn="auto">
              <a:spcAft>
                <a:spcPts val="0"/>
              </a:spcAft>
              <a:buFont typeface="Arial" panose="020B0604020202020204" pitchFamily="34" charset="0"/>
              <a:buChar char="–"/>
              <a:defRPr/>
            </a:pPr>
            <a:r>
              <a:rPr lang="en-US" dirty="0"/>
              <a:t>Promotions  are a strong part of the reward system</a:t>
            </a:r>
          </a:p>
          <a:p>
            <a:pPr lvl="1" fontAlgn="auto">
              <a:spcAft>
                <a:spcPts val="0"/>
              </a:spcAft>
              <a:buFont typeface="Arial" panose="020B0604020202020204" pitchFamily="34" charset="0"/>
              <a:buChar char="–"/>
              <a:defRPr/>
            </a:pPr>
            <a:r>
              <a:rPr lang="en-US" dirty="0"/>
              <a:t>Change adverse</a:t>
            </a:r>
          </a:p>
          <a:p>
            <a:pPr lvl="1" fontAlgn="auto">
              <a:spcAft>
                <a:spcPts val="0"/>
              </a:spcAft>
              <a:buFont typeface="Arial" panose="020B0604020202020204" pitchFamily="34" charset="0"/>
              <a:buChar char="–"/>
              <a:defRPr/>
            </a:pPr>
            <a:r>
              <a:rPr lang="en-US" dirty="0"/>
              <a:t>Expensive – requires large structure</a:t>
            </a:r>
          </a:p>
          <a:p>
            <a:pPr fontAlgn="auto">
              <a:spcAft>
                <a:spcPts val="0"/>
              </a:spcAft>
              <a:buFont typeface="Arial" panose="020B0604020202020204" pitchFamily="34" charset="0"/>
              <a:buChar char="•"/>
              <a:defRPr/>
            </a:pPr>
            <a:endParaRPr lang="en-US" dirty="0"/>
          </a:p>
        </p:txBody>
      </p:sp>
      <p:sp>
        <p:nvSpPr>
          <p:cNvPr id="6" name="Content Placeholder 5"/>
          <p:cNvSpPr>
            <a:spLocks noGrp="1"/>
          </p:cNvSpPr>
          <p:nvPr>
            <p:ph sz="half" idx="2"/>
          </p:nvPr>
        </p:nvSpPr>
        <p:spPr/>
        <p:txBody>
          <a:bodyPr rtlCol="0">
            <a:normAutofit fontScale="62500" lnSpcReduction="20000"/>
          </a:bodyPr>
          <a:lstStyle/>
          <a:p>
            <a:pPr fontAlgn="auto">
              <a:spcAft>
                <a:spcPts val="0"/>
              </a:spcAft>
              <a:buFont typeface="Arial" panose="020B0604020202020204" pitchFamily="34" charset="0"/>
              <a:buChar char="•"/>
              <a:defRPr/>
            </a:pPr>
            <a:r>
              <a:rPr lang="en-US" b="1" dirty="0"/>
              <a:t>Non-Newtonian Leadership Approach</a:t>
            </a:r>
          </a:p>
          <a:p>
            <a:pPr lvl="1" fontAlgn="auto">
              <a:spcAft>
                <a:spcPts val="0"/>
              </a:spcAft>
              <a:buFont typeface="Arial" panose="020B0604020202020204" pitchFamily="34" charset="0"/>
              <a:buChar char="–"/>
              <a:defRPr/>
            </a:pPr>
            <a:r>
              <a:rPr lang="en-US" dirty="0"/>
              <a:t>Flatter organization, broad employee categories </a:t>
            </a:r>
          </a:p>
          <a:p>
            <a:pPr lvl="1" fontAlgn="auto">
              <a:spcAft>
                <a:spcPts val="0"/>
              </a:spcAft>
              <a:buFont typeface="Arial" panose="020B0604020202020204" pitchFamily="34" charset="0"/>
              <a:buChar char="–"/>
              <a:defRPr/>
            </a:pPr>
            <a:r>
              <a:rPr lang="en-US" dirty="0"/>
              <a:t>Roles shift with project changes</a:t>
            </a:r>
          </a:p>
          <a:p>
            <a:pPr lvl="1" fontAlgn="auto">
              <a:spcAft>
                <a:spcPts val="0"/>
              </a:spcAft>
              <a:buFont typeface="Arial" panose="020B0604020202020204" pitchFamily="34" charset="0"/>
              <a:buChar char="–"/>
              <a:defRPr/>
            </a:pPr>
            <a:r>
              <a:rPr lang="en-US" dirty="0"/>
              <a:t>Relationships are key, people are viewed as  multifunction organisms with many skills, capabilities</a:t>
            </a:r>
          </a:p>
          <a:p>
            <a:pPr fontAlgn="auto">
              <a:spcAft>
                <a:spcPts val="0"/>
              </a:spcAft>
              <a:buFont typeface="Arial" panose="020B0604020202020204" pitchFamily="34" charset="0"/>
              <a:buChar char="•"/>
              <a:defRPr/>
            </a:pPr>
            <a:r>
              <a:rPr lang="en-US" b="1" dirty="0"/>
              <a:t>Good for</a:t>
            </a:r>
          </a:p>
          <a:p>
            <a:pPr lvl="1" fontAlgn="auto">
              <a:spcAft>
                <a:spcPts val="0"/>
              </a:spcAft>
              <a:buFont typeface="Arial" panose="020B0604020202020204" pitchFamily="34" charset="0"/>
              <a:buChar char="–"/>
              <a:defRPr/>
            </a:pPr>
            <a:r>
              <a:rPr lang="en-US" dirty="0"/>
              <a:t>Quickly changing organizations</a:t>
            </a:r>
          </a:p>
          <a:p>
            <a:pPr lvl="1" fontAlgn="auto">
              <a:spcAft>
                <a:spcPts val="0"/>
              </a:spcAft>
              <a:buFont typeface="Arial" panose="020B0604020202020204" pitchFamily="34" charset="0"/>
              <a:buChar char="–"/>
              <a:defRPr/>
            </a:pPr>
            <a:r>
              <a:rPr lang="en-US" dirty="0"/>
              <a:t>Design teams  </a:t>
            </a:r>
          </a:p>
          <a:p>
            <a:pPr fontAlgn="auto">
              <a:spcAft>
                <a:spcPts val="0"/>
              </a:spcAft>
              <a:buFont typeface="Arial" panose="020B0604020202020204" pitchFamily="34" charset="0"/>
              <a:buChar char="•"/>
              <a:defRPr/>
            </a:pPr>
            <a:r>
              <a:rPr lang="en-US" b="1" dirty="0"/>
              <a:t>Characteristics</a:t>
            </a:r>
          </a:p>
          <a:p>
            <a:pPr lvl="1" fontAlgn="auto">
              <a:spcAft>
                <a:spcPts val="0"/>
              </a:spcAft>
              <a:buFont typeface="Arial" panose="020B0604020202020204" pitchFamily="34" charset="0"/>
              <a:buChar char="–"/>
              <a:defRPr/>
            </a:pPr>
            <a:r>
              <a:rPr lang="en-US" dirty="0"/>
              <a:t>Leaders controls outcome region, but not details of methods</a:t>
            </a:r>
          </a:p>
          <a:p>
            <a:pPr lvl="1" fontAlgn="auto">
              <a:spcAft>
                <a:spcPts val="0"/>
              </a:spcAft>
              <a:buFont typeface="Arial" panose="020B0604020202020204" pitchFamily="34" charset="0"/>
              <a:buChar char="–"/>
              <a:defRPr/>
            </a:pPr>
            <a:r>
              <a:rPr lang="en-US" dirty="0"/>
              <a:t>Results are judged against desired outcomes region</a:t>
            </a:r>
          </a:p>
          <a:p>
            <a:pPr lvl="1" fontAlgn="auto">
              <a:spcAft>
                <a:spcPts val="0"/>
              </a:spcAft>
              <a:buFont typeface="Arial" panose="020B0604020202020204" pitchFamily="34" charset="0"/>
              <a:buChar char="–"/>
              <a:defRPr/>
            </a:pPr>
            <a:r>
              <a:rPr lang="en-US" dirty="0"/>
              <a:t>Promotions are not used as rewards</a:t>
            </a:r>
          </a:p>
          <a:p>
            <a:pPr lvl="1" fontAlgn="auto">
              <a:spcAft>
                <a:spcPts val="0"/>
              </a:spcAft>
              <a:buFont typeface="Arial" panose="020B0604020202020204" pitchFamily="34" charset="0"/>
              <a:buChar char="–"/>
              <a:defRPr/>
            </a:pPr>
            <a:r>
              <a:rPr lang="en-US" dirty="0"/>
              <a:t>Agile </a:t>
            </a:r>
          </a:p>
          <a:p>
            <a:pPr lvl="1" fontAlgn="auto">
              <a:spcAft>
                <a:spcPts val="0"/>
              </a:spcAft>
              <a:buFont typeface="Arial" panose="020B0604020202020204" pitchFamily="34" charset="0"/>
              <a:buChar char="–"/>
              <a:defRPr/>
            </a:pPr>
            <a:r>
              <a:rPr lang="en-US" dirty="0"/>
              <a:t>Cheaper – groups self organize</a:t>
            </a:r>
          </a:p>
          <a:p>
            <a:pPr lvl="1" fontAlgn="auto">
              <a:spcAft>
                <a:spcPts val="0"/>
              </a:spcAft>
              <a:buFont typeface="Arial" panose="020B0604020202020204" pitchFamily="34" charset="0"/>
              <a:buChar char="–"/>
              <a:defRPr/>
            </a:pPr>
            <a:endParaRPr lang="en-US" dirty="0"/>
          </a:p>
          <a:p>
            <a:pPr lvl="1" fontAlgn="auto">
              <a:spcAft>
                <a:spcPts val="0"/>
              </a:spcAft>
              <a:buFont typeface="Arial" panose="020B0604020202020204" pitchFamily="34" charset="0"/>
              <a:buChar char="–"/>
              <a:defRPr/>
            </a:pPr>
            <a:endParaRPr lang="en-US" dirty="0"/>
          </a:p>
          <a:p>
            <a:pPr fontAlgn="auto">
              <a:spcAft>
                <a:spcPts val="0"/>
              </a:spcAft>
              <a:buFont typeface="Arial" panose="020B0604020202020204" pitchFamily="34" charset="0"/>
              <a:buChar char="•"/>
              <a:defRPr/>
            </a:pPr>
            <a:endParaRPr lang="en-US" dirty="0"/>
          </a:p>
          <a:p>
            <a:pPr lvl="1" fontAlgn="auto">
              <a:spcAft>
                <a:spcPts val="0"/>
              </a:spcAft>
              <a:buFont typeface="Arial" panose="020B0604020202020204" pitchFamily="34" charset="0"/>
              <a:buChar char="–"/>
              <a:defRPr/>
            </a:pPr>
            <a:endParaRPr lang="en-US" dirty="0"/>
          </a:p>
          <a:p>
            <a:pPr fontAlgn="auto">
              <a:spcAft>
                <a:spcPts val="0"/>
              </a:spcAft>
              <a:buFont typeface="Arial" panose="020B0604020202020204" pitchFamily="34" charset="0"/>
              <a:buChar char="•"/>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normAutofit fontScale="92500"/>
          </a:bodyPr>
          <a:lstStyle/>
          <a:p>
            <a:pPr>
              <a:lnSpc>
                <a:spcPct val="90000"/>
              </a:lnSpc>
            </a:pPr>
            <a:r>
              <a:rPr lang="en-US" sz="3000"/>
              <a:t>Lead with feedback</a:t>
            </a:r>
          </a:p>
          <a:p>
            <a:pPr lvl="1">
              <a:lnSpc>
                <a:spcPct val="90000"/>
              </a:lnSpc>
            </a:pPr>
            <a:r>
              <a:rPr lang="en-US" sz="2600"/>
              <a:t>Define objectives within regions of acceptable outcomes (Strict for mechanisms, more loose for other systems)</a:t>
            </a:r>
          </a:p>
          <a:p>
            <a:pPr lvl="1">
              <a:lnSpc>
                <a:spcPct val="90000"/>
              </a:lnSpc>
            </a:pPr>
            <a:r>
              <a:rPr lang="en-US" sz="2600"/>
              <a:t>Seek meaningful feedback</a:t>
            </a:r>
          </a:p>
          <a:p>
            <a:pPr lvl="1">
              <a:lnSpc>
                <a:spcPct val="90000"/>
              </a:lnSpc>
            </a:pPr>
            <a:r>
              <a:rPr lang="en-US" sz="2600"/>
              <a:t>Remember the relationships are important</a:t>
            </a:r>
          </a:p>
          <a:p>
            <a:pPr lvl="1">
              <a:lnSpc>
                <a:spcPct val="90000"/>
              </a:lnSpc>
            </a:pPr>
            <a:r>
              <a:rPr lang="en-US" sz="2600"/>
              <a:t>Adjust course based on feedback</a:t>
            </a:r>
          </a:p>
          <a:p>
            <a:pPr>
              <a:lnSpc>
                <a:spcPct val="90000"/>
              </a:lnSpc>
            </a:pPr>
            <a:r>
              <a:rPr lang="en-US" sz="3000"/>
              <a:t>Consider the organizational purpose and choose your leadership style</a:t>
            </a:r>
          </a:p>
          <a:p>
            <a:pPr lvl="1">
              <a:lnSpc>
                <a:spcPct val="90000"/>
              </a:lnSpc>
            </a:pPr>
            <a:r>
              <a:rPr lang="en-US" sz="2600"/>
              <a:t>Newtonian for naturally mechanized organizations</a:t>
            </a:r>
          </a:p>
          <a:p>
            <a:pPr lvl="1">
              <a:lnSpc>
                <a:spcPct val="90000"/>
              </a:lnSpc>
            </a:pPr>
            <a:r>
              <a:rPr lang="en-US" sz="2600"/>
              <a:t>Non-Newtonian for more agile, change friendly, frugal organizations  </a:t>
            </a:r>
          </a:p>
          <a:p>
            <a:pPr>
              <a:lnSpc>
                <a:spcPct val="90000"/>
              </a:lnSpc>
            </a:pPr>
            <a:endParaRPr lang="en-US" sz="3000"/>
          </a:p>
          <a:p>
            <a:pPr>
              <a:lnSpc>
                <a:spcPct val="90000"/>
              </a:lnSpc>
            </a:pPr>
            <a:endParaRPr lang="en-US" sz="3000"/>
          </a:p>
          <a:p>
            <a:pPr>
              <a:lnSpc>
                <a:spcPct val="90000"/>
              </a:lnSpc>
            </a:pPr>
            <a:endParaRPr lang="en-US" sz="3000"/>
          </a:p>
          <a:p>
            <a:pPr>
              <a:lnSpc>
                <a:spcPct val="90000"/>
              </a:lnSpc>
            </a:pPr>
            <a:endParaRPr lang="en-US"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endParaRPr lang="en-US"/>
          </a:p>
        </p:txBody>
      </p:sp>
      <p:sp>
        <p:nvSpPr>
          <p:cNvPr id="19458" name="Content Placeholder 2"/>
          <p:cNvSpPr>
            <a:spLocks noGrp="1"/>
          </p:cNvSpPr>
          <p:nvPr>
            <p:ph idx="1"/>
          </p:nvPr>
        </p:nvSpPr>
        <p:spPr/>
        <p:txBody>
          <a:bodyPr/>
          <a:lstStyle/>
          <a:p>
            <a:endParaRPr lang="en-US"/>
          </a:p>
        </p:txBody>
      </p:sp>
      <p:pic>
        <p:nvPicPr>
          <p:cNvPr id="19459" name="Picture 2" descr="C:\Users\rtlines\Pictures\4-24-2013\DSC04323.JPG"/>
          <p:cNvPicPr>
            <a:picLocks noChangeAspect="1" noChangeArrowheads="1"/>
          </p:cNvPicPr>
          <p:nvPr/>
        </p:nvPicPr>
        <p:blipFill>
          <a:blip r:embed="rId2"/>
          <a:srcRect l="4092" r="5167"/>
          <a:stretch>
            <a:fillRect/>
          </a:stretch>
        </p:blipFill>
        <p:spPr bwMode="auto">
          <a:xfrm>
            <a:off x="-352425" y="0"/>
            <a:ext cx="9572625" cy="7010400"/>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2"/>
          <p:cNvSpPr>
            <a:spLocks noGrp="1"/>
          </p:cNvSpPr>
          <p:nvPr>
            <p:ph idx="4294967295"/>
          </p:nvPr>
        </p:nvSpPr>
        <p:spPr>
          <a:xfrm>
            <a:off x="4800600" y="731838"/>
            <a:ext cx="3989388" cy="5410200"/>
          </a:xfrm>
        </p:spPr>
        <p:txBody>
          <a:bodyPr/>
          <a:lstStyle/>
          <a:p>
            <a:r>
              <a:rPr lang="en-US"/>
              <a:t>Great success, put man on moon</a:t>
            </a:r>
          </a:p>
          <a:p>
            <a:r>
              <a:rPr lang="en-US"/>
              <a:t>Traditional management structure is based on this approach</a:t>
            </a:r>
          </a:p>
          <a:p>
            <a:pPr lvl="1"/>
            <a:r>
              <a:rPr lang="en-US"/>
              <a:t>Rigid structure</a:t>
            </a:r>
          </a:p>
          <a:p>
            <a:pPr lvl="1"/>
            <a:r>
              <a:rPr lang="en-US"/>
              <a:t>Tightly defined roles</a:t>
            </a:r>
          </a:p>
          <a:p>
            <a:pPr lvl="1"/>
            <a:r>
              <a:rPr lang="en-US"/>
              <a:t>People are part of machine</a:t>
            </a:r>
          </a:p>
        </p:txBody>
      </p:sp>
      <p:pic>
        <p:nvPicPr>
          <p:cNvPr id="78851" name="Picture 2" descr="C:\Users\rtlines\Pictures\4-14-2013\DSC02149.JPG"/>
          <p:cNvPicPr>
            <a:picLocks noChangeAspect="1" noChangeArrowheads="1"/>
          </p:cNvPicPr>
          <p:nvPr/>
        </p:nvPicPr>
        <p:blipFill>
          <a:blip r:embed="rId2"/>
          <a:srcRect/>
          <a:stretch>
            <a:fillRect/>
          </a:stretch>
        </p:blipFill>
        <p:spPr bwMode="auto">
          <a:xfrm>
            <a:off x="0" y="-3175"/>
            <a:ext cx="4572000" cy="688022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idx="4294967295"/>
          </p:nvPr>
        </p:nvSpPr>
        <p:spPr/>
        <p:txBody>
          <a:bodyPr/>
          <a:lstStyle/>
          <a:p>
            <a:r>
              <a:rPr lang="en-US"/>
              <a:t>Summary</a:t>
            </a:r>
          </a:p>
        </p:txBody>
      </p:sp>
      <p:sp>
        <p:nvSpPr>
          <p:cNvPr id="3" name="Content Placeholder 2"/>
          <p:cNvSpPr>
            <a:spLocks noGrp="1"/>
          </p:cNvSpPr>
          <p:nvPr>
            <p:ph idx="4294967295"/>
          </p:nvPr>
        </p:nvSpPr>
        <p:spPr/>
        <p:txBody>
          <a:bodyPr>
            <a:normAutofit fontScale="92500"/>
          </a:bodyPr>
          <a:lstStyle/>
          <a:p>
            <a:pPr>
              <a:lnSpc>
                <a:spcPct val="90000"/>
              </a:lnSpc>
            </a:pPr>
            <a:r>
              <a:rPr lang="en-US" sz="3000"/>
              <a:t>Lead with feedback</a:t>
            </a:r>
          </a:p>
          <a:p>
            <a:pPr lvl="1">
              <a:lnSpc>
                <a:spcPct val="90000"/>
              </a:lnSpc>
            </a:pPr>
            <a:r>
              <a:rPr lang="en-US" sz="2600"/>
              <a:t>Define objectives within regions of acceptable outcomes (Strict for mechanisms, more loose for other systems)</a:t>
            </a:r>
          </a:p>
          <a:p>
            <a:pPr lvl="1">
              <a:lnSpc>
                <a:spcPct val="90000"/>
              </a:lnSpc>
            </a:pPr>
            <a:r>
              <a:rPr lang="en-US" sz="2600"/>
              <a:t>Seek meaningful feedback</a:t>
            </a:r>
          </a:p>
          <a:p>
            <a:pPr lvl="1">
              <a:lnSpc>
                <a:spcPct val="90000"/>
              </a:lnSpc>
            </a:pPr>
            <a:r>
              <a:rPr lang="en-US" sz="2600"/>
              <a:t>Remember the relationships are important</a:t>
            </a:r>
          </a:p>
          <a:p>
            <a:pPr lvl="1">
              <a:lnSpc>
                <a:spcPct val="90000"/>
              </a:lnSpc>
            </a:pPr>
            <a:r>
              <a:rPr lang="en-US" sz="2600"/>
              <a:t>Adjust course based on feedback</a:t>
            </a:r>
          </a:p>
          <a:p>
            <a:pPr>
              <a:lnSpc>
                <a:spcPct val="90000"/>
              </a:lnSpc>
            </a:pPr>
            <a:r>
              <a:rPr lang="en-US" sz="3000"/>
              <a:t>Consider the organizational purpose and choose your leadership style</a:t>
            </a:r>
          </a:p>
          <a:p>
            <a:pPr lvl="1">
              <a:lnSpc>
                <a:spcPct val="90000"/>
              </a:lnSpc>
            </a:pPr>
            <a:r>
              <a:rPr lang="en-US" sz="2600"/>
              <a:t>Newtonian for naturally mechanized organizations</a:t>
            </a:r>
          </a:p>
          <a:p>
            <a:pPr lvl="1">
              <a:lnSpc>
                <a:spcPct val="90000"/>
              </a:lnSpc>
            </a:pPr>
            <a:r>
              <a:rPr lang="en-US" sz="2600"/>
              <a:t>Non-Newtonian for more agile, change friendly, frugal organizations  </a:t>
            </a:r>
          </a:p>
          <a:p>
            <a:pPr>
              <a:lnSpc>
                <a:spcPct val="90000"/>
              </a:lnSpc>
            </a:pPr>
            <a:endParaRPr lang="en-US" sz="3000"/>
          </a:p>
          <a:p>
            <a:pPr>
              <a:lnSpc>
                <a:spcPct val="90000"/>
              </a:lnSpc>
            </a:pPr>
            <a:endParaRPr lang="en-US" sz="3000"/>
          </a:p>
          <a:p>
            <a:pPr>
              <a:lnSpc>
                <a:spcPct val="90000"/>
              </a:lnSpc>
            </a:pPr>
            <a:endParaRPr lang="en-US" sz="3000"/>
          </a:p>
          <a:p>
            <a:pPr>
              <a:lnSpc>
                <a:spcPct val="90000"/>
              </a:lnSpc>
            </a:pPr>
            <a:endParaRPr lang="en-US" sz="3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noChangeArrowheads="1"/>
          </p:cNvPicPr>
          <p:nvPr/>
        </p:nvPicPr>
        <p:blipFill>
          <a:blip r:embed="rId2"/>
          <a:srcRect l="17361" t="20723" r="29167" b="5060"/>
          <a:stretch>
            <a:fillRect/>
          </a:stretch>
        </p:blipFill>
        <p:spPr bwMode="auto">
          <a:xfrm>
            <a:off x="0" y="0"/>
            <a:ext cx="9372600" cy="6858000"/>
          </a:xfrm>
          <a:prstGeom prst="rect">
            <a:avLst/>
          </a:prstGeom>
          <a:noFill/>
          <a:ln w="9525">
            <a:noFill/>
            <a:miter lim="800000"/>
            <a:headEnd/>
            <a:tailEnd/>
          </a:ln>
        </p:spPr>
      </p:pic>
      <p:sp>
        <p:nvSpPr>
          <p:cNvPr id="6" name="Oval 5"/>
          <p:cNvSpPr/>
          <p:nvPr/>
        </p:nvSpPr>
        <p:spPr>
          <a:xfrm>
            <a:off x="3101975" y="3406775"/>
            <a:ext cx="163513"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 name="Oval 6"/>
          <p:cNvSpPr/>
          <p:nvPr/>
        </p:nvSpPr>
        <p:spPr>
          <a:xfrm>
            <a:off x="6411913" y="3429000"/>
            <a:ext cx="163512" cy="174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79877" name="TextBox 7"/>
          <p:cNvSpPr txBox="1">
            <a:spLocks noChangeArrowheads="1"/>
          </p:cNvSpPr>
          <p:nvPr/>
        </p:nvSpPr>
        <p:spPr bwMode="auto">
          <a:xfrm>
            <a:off x="6416675" y="1262063"/>
            <a:ext cx="2449513" cy="1385887"/>
          </a:xfrm>
          <a:prstGeom prst="rect">
            <a:avLst/>
          </a:prstGeom>
          <a:noFill/>
          <a:ln w="9525">
            <a:noFill/>
            <a:miter lim="800000"/>
            <a:headEnd/>
            <a:tailEnd/>
          </a:ln>
        </p:spPr>
        <p:txBody>
          <a:bodyPr>
            <a:spAutoFit/>
          </a:bodyPr>
          <a:lstStyle/>
          <a:p>
            <a:pPr algn="r"/>
            <a:r>
              <a:rPr lang="en-US" sz="2800" b="0">
                <a:solidFill>
                  <a:schemeClr val="bg1"/>
                </a:solidFill>
                <a:latin typeface="Calibri" pitchFamily="34" charset="0"/>
              </a:rPr>
              <a:t>Leader’s second choice outcome</a:t>
            </a:r>
          </a:p>
        </p:txBody>
      </p:sp>
      <p:sp>
        <p:nvSpPr>
          <p:cNvPr id="79878" name="TextBox 8"/>
          <p:cNvSpPr txBox="1">
            <a:spLocks noChangeArrowheads="1"/>
          </p:cNvSpPr>
          <p:nvPr/>
        </p:nvSpPr>
        <p:spPr bwMode="auto">
          <a:xfrm>
            <a:off x="-11113" y="1579563"/>
            <a:ext cx="2514601" cy="955675"/>
          </a:xfrm>
          <a:prstGeom prst="rect">
            <a:avLst/>
          </a:prstGeom>
          <a:noFill/>
          <a:ln w="9525">
            <a:noFill/>
            <a:miter lim="800000"/>
            <a:headEnd/>
            <a:tailEnd/>
          </a:ln>
        </p:spPr>
        <p:txBody>
          <a:bodyPr>
            <a:spAutoFit/>
          </a:bodyPr>
          <a:lstStyle/>
          <a:p>
            <a:r>
              <a:rPr lang="en-US" sz="2800" b="0">
                <a:solidFill>
                  <a:schemeClr val="bg1"/>
                </a:solidFill>
                <a:latin typeface="Calibri" pitchFamily="34" charset="0"/>
              </a:rPr>
              <a:t>Leader’s Ideal Outcome</a:t>
            </a:r>
          </a:p>
        </p:txBody>
      </p:sp>
      <p:cxnSp>
        <p:nvCxnSpPr>
          <p:cNvPr id="10" name="Straight Arrow Connector 9"/>
          <p:cNvCxnSpPr/>
          <p:nvPr/>
        </p:nvCxnSpPr>
        <p:spPr>
          <a:xfrm>
            <a:off x="1893888" y="2362200"/>
            <a:ext cx="1077912" cy="10445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575425" y="2297113"/>
            <a:ext cx="533400" cy="110966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9881" name="TextBox 11"/>
          <p:cNvSpPr txBox="1">
            <a:spLocks noChangeArrowheads="1"/>
          </p:cNvSpPr>
          <p:nvPr/>
        </p:nvSpPr>
        <p:spPr bwMode="auto">
          <a:xfrm>
            <a:off x="304800" y="4987925"/>
            <a:ext cx="2514600" cy="954088"/>
          </a:xfrm>
          <a:prstGeom prst="rect">
            <a:avLst/>
          </a:prstGeom>
          <a:noFill/>
          <a:ln w="9525">
            <a:noFill/>
            <a:miter lim="800000"/>
            <a:headEnd/>
            <a:tailEnd/>
          </a:ln>
        </p:spPr>
        <p:txBody>
          <a:bodyPr>
            <a:spAutoFit/>
          </a:bodyPr>
          <a:lstStyle/>
          <a:p>
            <a:r>
              <a:rPr lang="en-US" sz="2800" b="0">
                <a:solidFill>
                  <a:schemeClr val="bg1"/>
                </a:solidFill>
                <a:latin typeface="Calibri" pitchFamily="34" charset="0"/>
              </a:rPr>
              <a:t>Actual Outcomes</a:t>
            </a:r>
          </a:p>
        </p:txBody>
      </p:sp>
      <p:cxnSp>
        <p:nvCxnSpPr>
          <p:cNvPr id="13" name="Straight Arrow Connector 12"/>
          <p:cNvCxnSpPr/>
          <p:nvPr/>
        </p:nvCxnSpPr>
        <p:spPr>
          <a:xfrm flipV="1">
            <a:off x="1470025" y="3200400"/>
            <a:ext cx="544513" cy="209073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470025" y="3767138"/>
            <a:ext cx="963613" cy="1524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470025" y="4529138"/>
            <a:ext cx="1501775" cy="762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70025" y="5291138"/>
            <a:ext cx="1992313" cy="17303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470025" y="5181600"/>
            <a:ext cx="4267200" cy="1190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470025" y="3767138"/>
            <a:ext cx="5932488" cy="15240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470025" y="2362200"/>
            <a:ext cx="5105400" cy="2938463"/>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idx="4294967295"/>
          </p:nvPr>
        </p:nvSpPr>
        <p:spPr/>
        <p:txBody>
          <a:bodyPr/>
          <a:lstStyle/>
          <a:p>
            <a:r>
              <a:rPr lang="en-US"/>
              <a:t>Summary</a:t>
            </a:r>
          </a:p>
        </p:txBody>
      </p:sp>
      <p:sp>
        <p:nvSpPr>
          <p:cNvPr id="3" name="Content Placeholder 2"/>
          <p:cNvSpPr>
            <a:spLocks noGrp="1"/>
          </p:cNvSpPr>
          <p:nvPr>
            <p:ph idx="4294967295"/>
          </p:nvPr>
        </p:nvSpPr>
        <p:spPr/>
        <p:txBody>
          <a:bodyPr>
            <a:normAutofit fontScale="92500"/>
          </a:bodyPr>
          <a:lstStyle/>
          <a:p>
            <a:pPr>
              <a:lnSpc>
                <a:spcPct val="90000"/>
              </a:lnSpc>
            </a:pPr>
            <a:r>
              <a:rPr lang="en-US" sz="3000"/>
              <a:t>Lead with feedback</a:t>
            </a:r>
          </a:p>
          <a:p>
            <a:pPr lvl="1">
              <a:lnSpc>
                <a:spcPct val="90000"/>
              </a:lnSpc>
            </a:pPr>
            <a:r>
              <a:rPr lang="en-US" sz="2600"/>
              <a:t>Define objectives within regions of acceptable outcomes (Strict for mechanisms, more loose for other systems)</a:t>
            </a:r>
          </a:p>
          <a:p>
            <a:pPr lvl="1">
              <a:lnSpc>
                <a:spcPct val="90000"/>
              </a:lnSpc>
            </a:pPr>
            <a:r>
              <a:rPr lang="en-US" sz="2600"/>
              <a:t>Seek meaningful feedback</a:t>
            </a:r>
          </a:p>
          <a:p>
            <a:pPr lvl="1">
              <a:lnSpc>
                <a:spcPct val="90000"/>
              </a:lnSpc>
            </a:pPr>
            <a:r>
              <a:rPr lang="en-US" sz="2600"/>
              <a:t>Remember the relationships are important</a:t>
            </a:r>
          </a:p>
          <a:p>
            <a:pPr lvl="1">
              <a:lnSpc>
                <a:spcPct val="90000"/>
              </a:lnSpc>
            </a:pPr>
            <a:r>
              <a:rPr lang="en-US" sz="2600"/>
              <a:t>Adjust course based on feedback</a:t>
            </a:r>
          </a:p>
          <a:p>
            <a:pPr>
              <a:lnSpc>
                <a:spcPct val="90000"/>
              </a:lnSpc>
            </a:pPr>
            <a:r>
              <a:rPr lang="en-US" sz="3000"/>
              <a:t>Consider the organizational purpose and choose your leadership style</a:t>
            </a:r>
          </a:p>
          <a:p>
            <a:pPr lvl="1">
              <a:lnSpc>
                <a:spcPct val="90000"/>
              </a:lnSpc>
            </a:pPr>
            <a:r>
              <a:rPr lang="en-US" sz="2600"/>
              <a:t>Newtonian for naturally mechanized organizations</a:t>
            </a:r>
          </a:p>
          <a:p>
            <a:pPr lvl="1">
              <a:lnSpc>
                <a:spcPct val="90000"/>
              </a:lnSpc>
            </a:pPr>
            <a:r>
              <a:rPr lang="en-US" sz="2600"/>
              <a:t>Non-Newtonian for more agile, change friendly, frugal organizations  </a:t>
            </a:r>
          </a:p>
          <a:p>
            <a:pPr>
              <a:lnSpc>
                <a:spcPct val="90000"/>
              </a:lnSpc>
            </a:pPr>
            <a:endParaRPr lang="en-US" sz="3000"/>
          </a:p>
          <a:p>
            <a:pPr>
              <a:lnSpc>
                <a:spcPct val="90000"/>
              </a:lnSpc>
            </a:pPr>
            <a:endParaRPr lang="en-US" sz="3000"/>
          </a:p>
          <a:p>
            <a:pPr>
              <a:lnSpc>
                <a:spcPct val="90000"/>
              </a:lnSpc>
            </a:pPr>
            <a:endParaRPr lang="en-US" sz="3000"/>
          </a:p>
          <a:p>
            <a:pPr>
              <a:lnSpc>
                <a:spcPct val="90000"/>
              </a:lnSpc>
            </a:pPr>
            <a:endParaRPr lang="en-US" sz="30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http://upload.wikimedia.org/wikipedia/commons/d/db/NOAA-Hurricane-Katrina-Aug28-05-2145UTC.jpg"/>
          <p:cNvPicPr>
            <a:picLocks noChangeAspect="1" noChangeArrowheads="1"/>
          </p:cNvPicPr>
          <p:nvPr/>
        </p:nvPicPr>
        <p:blipFill>
          <a:blip r:embed="rId2"/>
          <a:srcRect r="11111"/>
          <a:stretch>
            <a:fillRect/>
          </a:stretch>
        </p:blipFill>
        <p:spPr bwMode="auto">
          <a:xfrm>
            <a:off x="0" y="0"/>
            <a:ext cx="9144000" cy="6858000"/>
          </a:xfrm>
          <a:prstGeom prst="rect">
            <a:avLst/>
          </a:prstGeom>
          <a:noFill/>
          <a:ln w="9525">
            <a:noFill/>
            <a:miter lim="800000"/>
            <a:headEnd/>
            <a:tailEnd/>
          </a:ln>
        </p:spPr>
      </p:pic>
      <p:sp>
        <p:nvSpPr>
          <p:cNvPr id="7" name="Rectangle 6"/>
          <p:cNvSpPr/>
          <p:nvPr/>
        </p:nvSpPr>
        <p:spPr>
          <a:xfrm>
            <a:off x="0" y="17463"/>
            <a:ext cx="9144000" cy="6916737"/>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dirty="0"/>
          </a:p>
        </p:txBody>
      </p:sp>
      <p:sp>
        <p:nvSpPr>
          <p:cNvPr id="74755" name="Title 1"/>
          <p:cNvSpPr>
            <a:spLocks noGrp="1"/>
          </p:cNvSpPr>
          <p:nvPr>
            <p:ph type="title"/>
          </p:nvPr>
        </p:nvSpPr>
        <p:spPr/>
        <p:txBody>
          <a:bodyPr/>
          <a:lstStyle/>
          <a:p>
            <a:endParaRPr lang="en-US"/>
          </a:p>
        </p:txBody>
      </p:sp>
      <p:sp>
        <p:nvSpPr>
          <p:cNvPr id="74756" name="Content Placeholder 2"/>
          <p:cNvSpPr>
            <a:spLocks noGrp="1"/>
          </p:cNvSpPr>
          <p:nvPr>
            <p:ph idx="1"/>
          </p:nvPr>
        </p:nvSpPr>
        <p:spPr/>
        <p:txBody>
          <a:bodyPr/>
          <a:lstStyle/>
          <a:p>
            <a:endParaRPr lang="en-US"/>
          </a:p>
        </p:txBody>
      </p:sp>
      <p:pic>
        <p:nvPicPr>
          <p:cNvPr id="1026" name="Picture 2" descr="http://upload.wikimedia.org/wikipedia/commons/f/ff/CountBasieStageDoorCanteen1.jpg"/>
          <p:cNvPicPr>
            <a:picLocks noChangeAspect="1" noChangeArrowheads="1"/>
          </p:cNvPicPr>
          <p:nvPr/>
        </p:nvPicPr>
        <p:blipFill>
          <a:blip r:embed="rId3">
            <a:duotone>
              <a:prstClr val="black"/>
              <a:srgbClr val="D9C3A5">
                <a:tint val="50000"/>
                <a:satMod val="180000"/>
              </a:srgbClr>
            </a:duotone>
            <a:extLst/>
          </a:blip>
          <a:srcRect/>
          <a:stretch>
            <a:fillRect/>
          </a:stretch>
        </p:blipFill>
        <p:spPr bwMode="auto">
          <a:xfrm>
            <a:off x="4572000" y="1532351"/>
            <a:ext cx="4534422" cy="3400818"/>
          </a:xfrm>
          <a:prstGeom prst="rect">
            <a:avLst/>
          </a:prstGeom>
          <a:noFill/>
          <a:extLst/>
        </p:spPr>
      </p:pic>
      <p:pic>
        <p:nvPicPr>
          <p:cNvPr id="1028" name="Picture 4" descr="http://upload.wikimedia.org/wikipedia/commons/3/3f/Wolfgang01.jpg"/>
          <p:cNvPicPr>
            <a:picLocks noChangeAspect="1" noChangeArrowheads="1"/>
          </p:cNvPicPr>
          <p:nvPr/>
        </p:nvPicPr>
        <p:blipFill rotWithShape="1">
          <a:blip r:embed="rId4">
            <a:duotone>
              <a:prstClr val="black"/>
              <a:srgbClr val="D9C3A5">
                <a:tint val="50000"/>
                <a:satMod val="180000"/>
              </a:srgbClr>
            </a:duotone>
            <a:extLst/>
          </a:blip>
          <a:srcRect b="2828"/>
          <a:stretch/>
        </p:blipFill>
        <p:spPr bwMode="auto">
          <a:xfrm>
            <a:off x="-1" y="1524000"/>
            <a:ext cx="4572001" cy="3409169"/>
          </a:xfrm>
          <a:prstGeom prst="rect">
            <a:avLst/>
          </a:prstGeom>
          <a:noFill/>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endParaRPr lang="en-US"/>
          </a:p>
        </p:txBody>
      </p:sp>
      <p:sp>
        <p:nvSpPr>
          <p:cNvPr id="20482" name="Content Placeholder 2"/>
          <p:cNvSpPr>
            <a:spLocks noGrp="1"/>
          </p:cNvSpPr>
          <p:nvPr>
            <p:ph idx="1"/>
          </p:nvPr>
        </p:nvSpPr>
        <p:spPr/>
        <p:txBody>
          <a:bodyPr/>
          <a:lstStyle/>
          <a:p>
            <a:endParaRPr lang="en-US"/>
          </a:p>
        </p:txBody>
      </p:sp>
      <p:pic>
        <p:nvPicPr>
          <p:cNvPr id="20483" name="Picture 2" descr="C:\Users\rtlines\Pictures\4-24-2013\DSC04057.JPG"/>
          <p:cNvPicPr>
            <a:picLocks noChangeAspect="1" noChangeArrowheads="1"/>
          </p:cNvPicPr>
          <p:nvPr/>
        </p:nvPicPr>
        <p:blipFill>
          <a:blip r:embed="rId2"/>
          <a:srcRect l="5827" r="6779"/>
          <a:stretch>
            <a:fillRect/>
          </a:stretch>
        </p:blipFill>
        <p:spPr bwMode="auto">
          <a:xfrm>
            <a:off x="0" y="457200"/>
            <a:ext cx="9144000" cy="5943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descr="File:Neusun1 superk.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21506" name="Title 1"/>
          <p:cNvSpPr>
            <a:spLocks noGrp="1"/>
          </p:cNvSpPr>
          <p:nvPr>
            <p:ph type="title"/>
          </p:nvPr>
        </p:nvSpPr>
        <p:spPr/>
        <p:txBody>
          <a:bodyPr/>
          <a:lstStyle/>
          <a:p>
            <a:r>
              <a:rPr lang="en-US"/>
              <a:t>The Question?</a:t>
            </a:r>
          </a:p>
        </p:txBody>
      </p:sp>
      <p:sp>
        <p:nvSpPr>
          <p:cNvPr id="4" name="Rectangle 3"/>
          <p:cNvSpPr/>
          <p:nvPr/>
        </p:nvSpPr>
        <p:spPr>
          <a:xfrm>
            <a:off x="0" y="0"/>
            <a:ext cx="914400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0"/>
          </a:p>
        </p:txBody>
      </p:sp>
      <p:sp>
        <p:nvSpPr>
          <p:cNvPr id="3" name="Content Placeholder 2"/>
          <p:cNvSpPr>
            <a:spLocks noGrp="1"/>
          </p:cNvSpPr>
          <p:nvPr>
            <p:ph idx="1"/>
          </p:nvPr>
        </p:nvSpPr>
        <p:spPr>
          <a:xfrm>
            <a:off x="457200" y="1524000"/>
            <a:ext cx="8229600" cy="4602163"/>
          </a:xfrm>
        </p:spPr>
        <p:txBody>
          <a:bodyPr rtlCol="0">
            <a:normAutofit/>
          </a:bodyPr>
          <a:lstStyle/>
          <a:p>
            <a:pPr fontAlgn="auto">
              <a:spcAft>
                <a:spcPts val="0"/>
              </a:spcAft>
              <a:buFont typeface="Arial" panose="020B0604020202020204" pitchFamily="34" charset="0"/>
              <a:buChar char="•"/>
              <a:defRPr/>
            </a:pPr>
            <a:r>
              <a:rPr lang="en-US" sz="4400" dirty="0"/>
              <a:t>What is mass?</a:t>
            </a:r>
          </a:p>
          <a:p>
            <a:pPr fontAlgn="auto">
              <a:spcAft>
                <a:spcPts val="0"/>
              </a:spcAft>
              <a:buFont typeface="Arial" panose="020B0604020202020204" pitchFamily="34" charset="0"/>
              <a:buChar char="•"/>
              <a:defRPr/>
            </a:pPr>
            <a:endParaRPr lang="en-US" sz="4400" dirty="0"/>
          </a:p>
          <a:p>
            <a:pPr fontAlgn="auto">
              <a:spcAft>
                <a:spcPts val="0"/>
              </a:spcAft>
              <a:buFont typeface="Arial" panose="020B0604020202020204" pitchFamily="34" charset="0"/>
              <a:buChar char="•"/>
              <a:defRPr/>
            </a:pPr>
            <a:r>
              <a:rPr lang="en-US" sz="4400" dirty="0"/>
              <a:t>Pick up the 1kg mass on your table and determine if it has mass.</a:t>
            </a:r>
          </a:p>
          <a:p>
            <a:pPr fontAlgn="auto">
              <a:spcAft>
                <a:spcPts val="0"/>
              </a:spcAft>
              <a:buFont typeface="Arial" panose="020B0604020202020204" pitchFamily="34" charset="0"/>
              <a:buChar char="•"/>
              <a:defRPr/>
            </a:pPr>
            <a:endParaRPr lang="en-US" sz="4400" dirty="0"/>
          </a:p>
          <a:p>
            <a:pPr marL="0" indent="0" fontAlgn="auto">
              <a:spcAft>
                <a:spcPts val="0"/>
              </a:spcAft>
              <a:buFont typeface="Arial" panose="020B0604020202020204" pitchFamily="34" charset="0"/>
              <a:buNone/>
              <a:defRPr/>
            </a:pPr>
            <a:endParaRPr lang="en-US" sz="4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3614</TotalTime>
  <Words>1632</Words>
  <Application>Microsoft Office PowerPoint</Application>
  <PresentationFormat>On-screen Show (4:3)</PresentationFormat>
  <Paragraphs>255</Paragraphs>
  <Slides>74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9" baseType="lpstr">
      <vt:lpstr>Arial</vt:lpstr>
      <vt:lpstr>Calibri</vt:lpstr>
      <vt:lpstr>Wingdings</vt:lpstr>
      <vt:lpstr>Office Theme</vt:lpstr>
      <vt:lpstr>Document</vt:lpstr>
      <vt:lpstr>Physics of Leadership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Question?</vt:lpstr>
      <vt:lpstr>What is mass?</vt:lpstr>
      <vt:lpstr>What is mass?</vt:lpstr>
      <vt:lpstr>How do you know?</vt:lpstr>
      <vt:lpstr>PowerPoint Presentation</vt:lpstr>
      <vt:lpstr>PowerPoint Presentation</vt:lpstr>
      <vt:lpstr>PowerPoint Presentation</vt:lpstr>
      <vt:lpstr>PowerPoint Presentation</vt:lpstr>
      <vt:lpstr>PowerPoint Presentation</vt:lpstr>
      <vt:lpstr>What made physics, physics? </vt:lpstr>
      <vt:lpstr>Natural Philosophy</vt:lpstr>
      <vt:lpstr>Galileo</vt:lpstr>
      <vt:lpstr>PowerPoint Presentation</vt:lpstr>
      <vt:lpstr>PowerPoint Presentation</vt:lpstr>
      <vt:lpstr>PowerPoint Presentation</vt:lpstr>
      <vt:lpstr>The Big Idea in Leadership:</vt:lpstr>
      <vt:lpstr>PowerPoint Presentation</vt:lpstr>
      <vt:lpstr>PowerPoint Presentation</vt:lpstr>
      <vt:lpstr>ISO9000—Example of Data Driven Approach</vt:lpstr>
      <vt:lpstr>Not just any data</vt:lpstr>
      <vt:lpstr>Management by Feedback</vt:lpstr>
      <vt:lpstr>The Big Idea in Leadership:</vt:lpstr>
      <vt:lpstr>Tie to Alma 32</vt:lpstr>
      <vt:lpstr>Discussion</vt:lpstr>
      <vt:lpstr>Image Formation Group Activity</vt:lpstr>
      <vt:lpstr>Image Formation Group Activity</vt:lpstr>
      <vt:lpstr>Image Formation Group Activity</vt:lpstr>
      <vt:lpstr>Image Formation Follow Up</vt:lpstr>
      <vt:lpstr>Predictable                                                   </vt:lpstr>
      <vt:lpstr>Newton</vt:lpstr>
      <vt:lpstr>PowerPoint Presentation</vt:lpstr>
      <vt:lpstr>Newton in Leadership</vt:lpstr>
      <vt:lpstr>Newton in Leadership</vt:lpstr>
      <vt:lpstr>Newtonian (reductionist) Leadership Approach</vt:lpstr>
      <vt:lpstr>PowerPoint Presentation</vt:lpstr>
      <vt:lpstr>PowerPoint Presentation</vt:lpstr>
      <vt:lpstr>PowerPoint Presentation</vt:lpstr>
      <vt:lpstr>PowerPoint Presentation</vt:lpstr>
      <vt:lpstr>Edward Lorenz</vt:lpstr>
      <vt:lpstr>A simpler system</vt:lpstr>
      <vt:lpstr>PowerPoint Presentation</vt:lpstr>
      <vt:lpstr>PowerPoint Presentation</vt:lpstr>
      <vt:lpstr>PowerPoint Presentation</vt:lpstr>
      <vt:lpstr>PowerPoint Presentation</vt:lpstr>
      <vt:lpstr>Lorenz Attractor</vt:lpstr>
      <vt:lpstr>Lorenz Attractor</vt:lpstr>
      <vt:lpstr>PowerPoint Presentation</vt:lpstr>
      <vt:lpstr>PowerPoint Presentation</vt:lpstr>
      <vt:lpstr>Living things are not cogs</vt:lpstr>
      <vt:lpstr>Modern Physics</vt:lpstr>
      <vt:lpstr>Modern Physics</vt:lpstr>
      <vt:lpstr>Forecasting</vt:lpstr>
      <vt:lpstr>PowerPoint Presentation</vt:lpstr>
      <vt:lpstr>What made the difference?</vt:lpstr>
      <vt:lpstr>PowerPoint Presentation</vt:lpstr>
      <vt:lpstr>PowerPoint Presentation</vt:lpstr>
      <vt:lpstr>Discussion</vt:lpstr>
      <vt:lpstr>Clocks and People: Two different leadership styles</vt:lpstr>
      <vt:lpstr>Allied troops in WWII vs the Germans </vt:lpstr>
      <vt:lpstr>Some Characteristics of the two Leadership Styles</vt:lpstr>
      <vt:lpstr>Summary</vt:lpstr>
      <vt:lpstr>PowerPoint Presentation</vt:lpstr>
      <vt:lpstr>Summary</vt:lpstr>
      <vt:lpstr>PowerPoint Presentation</vt:lpstr>
      <vt:lpstr>Summary</vt:lpstr>
      <vt:lpstr>PowerPoint Presentation</vt:lpstr>
    </vt:vector>
  </TitlesOfParts>
  <Company>Brigham Young University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of Leadership</dc:title>
  <dc:creator>rtlines</dc:creator>
  <cp:lastModifiedBy>Lines, Todd</cp:lastModifiedBy>
  <cp:revision>94</cp:revision>
  <dcterms:created xsi:type="dcterms:W3CDTF">2014-05-27T19:13:39Z</dcterms:created>
  <dcterms:modified xsi:type="dcterms:W3CDTF">2018-06-12T23:21:43Z</dcterms:modified>
</cp:coreProperties>
</file>